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1602700" cy="30243463"/>
  <p:notesSz cx="9928225" cy="6797675"/>
  <p:defaultTextStyle>
    <a:defPPr>
      <a:defRPr lang="pl-PL"/>
    </a:defPPr>
    <a:lvl1pPr marL="0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81282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62565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43847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25129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406411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87694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68976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50258" algn="l" defTabSz="2962565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Styl jasny 2 — Ak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Styl pośredni 3 — 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72" y="8676"/>
      </p:cViewPr>
      <p:guideLst>
        <p:guide orient="horz" pos="9525"/>
        <p:guide pos="6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Arkusz1!$A$2:$A$5</c:f>
              <c:strCache>
                <c:ptCount val="4"/>
                <c:pt idx="0">
                  <c:v>1. Gene Lr41</c:v>
                </c:pt>
                <c:pt idx="1">
                  <c:v>2. Gene Pm21</c:v>
                </c:pt>
                <c:pt idx="2">
                  <c:v>3. Gene Lr47</c:v>
                </c:pt>
                <c:pt idx="3">
                  <c:v>4. Gene Pm34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1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2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3"/>
        <c:txPr>
          <a:bodyPr/>
          <a:lstStyle/>
          <a:p>
            <a:pPr>
              <a:defRPr sz="1200">
                <a:latin typeface="Comic Sans MS" panose="030F0702030302020204" pitchFamily="66" charset="0"/>
              </a:defRPr>
            </a:pPr>
            <a:endParaRPr lang="pl-PL"/>
          </a:p>
        </c:txPr>
      </c:legendEntry>
      <c:layout>
        <c:manualLayout>
          <c:xMode val="edge"/>
          <c:yMode val="edge"/>
          <c:x val="0.42939405640014022"/>
          <c:y val="0.14893384861999459"/>
          <c:w val="0.48802507040169935"/>
          <c:h val="0.77547931182249596"/>
        </c:manualLayout>
      </c:layout>
      <c:overlay val="0"/>
      <c:txPr>
        <a:bodyPr/>
        <a:lstStyle/>
        <a:p>
          <a:pPr>
            <a:defRPr sz="1200">
              <a:latin typeface="Comic Sans MS" panose="030F0702030302020204" pitchFamily="66" charset="0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cat>
            <c:strRef>
              <c:f>Arkusz1!$A$2:$A$5</c:f>
              <c:strCache>
                <c:ptCount val="4"/>
                <c:pt idx="0">
                  <c:v>1. Gene Lr41</c:v>
                </c:pt>
                <c:pt idx="1">
                  <c:v>2. Gene Pm21</c:v>
                </c:pt>
                <c:pt idx="2">
                  <c:v>3. Gene Lr47</c:v>
                </c:pt>
                <c:pt idx="3">
                  <c:v>4. Gene Pm37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1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2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3"/>
        <c:txPr>
          <a:bodyPr/>
          <a:lstStyle/>
          <a:p>
            <a:pPr>
              <a:defRPr sz="1200">
                <a:latin typeface="Comic Sans MS" panose="030F0702030302020204" pitchFamily="66" charset="0"/>
              </a:defRPr>
            </a:pPr>
            <a:endParaRPr lang="pl-PL"/>
          </a:p>
        </c:txPr>
      </c:legendEntry>
      <c:layout>
        <c:manualLayout>
          <c:xMode val="edge"/>
          <c:yMode val="edge"/>
          <c:x val="0.38838545717142542"/>
          <c:y val="7.307000611043217E-2"/>
          <c:w val="0.54193436668369388"/>
          <c:h val="0.78641180673431543"/>
        </c:manualLayout>
      </c:layout>
      <c:overlay val="0"/>
      <c:txPr>
        <a:bodyPr/>
        <a:lstStyle/>
        <a:p>
          <a:pPr>
            <a:defRPr sz="1200">
              <a:latin typeface="Comic Sans MS" panose="030F0702030302020204" pitchFamily="66" charset="0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cat>
            <c:strRef>
              <c:f>Arkusz1!$A$2:$A$4</c:f>
              <c:strCache>
                <c:ptCount val="3"/>
                <c:pt idx="0">
                  <c:v>1. Gene Lr41</c:v>
                </c:pt>
                <c:pt idx="1">
                  <c:v>2. Gene Pm21</c:v>
                </c:pt>
                <c:pt idx="2">
                  <c:v>3. Gene Lr47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25</c:v>
                </c:pt>
                <c:pt idx="1">
                  <c:v>25</c:v>
                </c:pt>
                <c:pt idx="2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1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2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ayout>
        <c:manualLayout>
          <c:xMode val="edge"/>
          <c:yMode val="edge"/>
          <c:x val="0.43813092493814099"/>
          <c:y val="0.13857587252210071"/>
          <c:w val="0.46592301482947568"/>
          <c:h val="0.74766990175694759"/>
        </c:manualLayout>
      </c:layout>
      <c:overlay val="0"/>
      <c:txPr>
        <a:bodyPr/>
        <a:lstStyle/>
        <a:p>
          <a:pPr>
            <a:defRPr sz="1200">
              <a:latin typeface="Comic Sans MS" panose="030F0702030302020204" pitchFamily="66" charset="0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dPt>
            <c:idx val="4"/>
            <c:bubble3D val="0"/>
            <c:spPr>
              <a:solidFill>
                <a:schemeClr val="accent4"/>
              </a:solidFill>
            </c:spPr>
          </c:dPt>
          <c:cat>
            <c:strRef>
              <c:f>Arkusz1!$A$2:$A$6</c:f>
              <c:strCache>
                <c:ptCount val="5"/>
                <c:pt idx="0">
                  <c:v>1. Gene Lr41</c:v>
                </c:pt>
                <c:pt idx="1">
                  <c:v>2. Gene Pm21</c:v>
                </c:pt>
                <c:pt idx="2">
                  <c:v>3. Gene Lr47</c:v>
                </c:pt>
                <c:pt idx="3">
                  <c:v>4. Gene Pm37</c:v>
                </c:pt>
                <c:pt idx="4">
                  <c:v>5. Gene Pm34</c:v>
                </c:pt>
              </c:strCache>
            </c:strRef>
          </c:cat>
          <c:val>
            <c:numRef>
              <c:f>Arkusz1!$B$2:$B$6</c:f>
              <c:numCache>
                <c:formatCode>General</c:formatCode>
                <c:ptCount val="5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1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2"/>
        <c:txPr>
          <a:bodyPr/>
          <a:lstStyle/>
          <a:p>
            <a:pPr>
              <a:defRPr sz="1200">
                <a:latin typeface="Comic Sans MS" panose="030F0702030302020204" pitchFamily="66" charset="0"/>
                <a:cs typeface="Times New Roman" panose="02020603050405020304" pitchFamily="18" charset="0"/>
              </a:defRPr>
            </a:pPr>
            <a:endParaRPr lang="pl-PL"/>
          </a:p>
        </c:txPr>
      </c:legendEntry>
      <c:legendEntry>
        <c:idx val="3"/>
        <c:txPr>
          <a:bodyPr/>
          <a:lstStyle/>
          <a:p>
            <a:pPr>
              <a:defRPr sz="1200">
                <a:latin typeface="Comic Sans MS" panose="030F0702030302020204" pitchFamily="66" charset="0"/>
              </a:defRPr>
            </a:pPr>
            <a:endParaRPr lang="pl-PL"/>
          </a:p>
        </c:txPr>
      </c:legendEntry>
      <c:legendEntry>
        <c:idx val="4"/>
        <c:txPr>
          <a:bodyPr/>
          <a:lstStyle/>
          <a:p>
            <a:pPr>
              <a:defRPr sz="1200">
                <a:latin typeface="Comic Sans MS" panose="030F0702030302020204" pitchFamily="66" charset="0"/>
              </a:defRPr>
            </a:pPr>
            <a:endParaRPr lang="pl-PL"/>
          </a:p>
        </c:txPr>
      </c:legendEntry>
      <c:layout>
        <c:manualLayout>
          <c:xMode val="edge"/>
          <c:yMode val="edge"/>
          <c:x val="0.40041021995861659"/>
          <c:y val="0"/>
          <c:w val="0.52988123295646383"/>
          <c:h val="1"/>
        </c:manualLayout>
      </c:layout>
      <c:overlay val="0"/>
      <c:txPr>
        <a:bodyPr/>
        <a:lstStyle/>
        <a:p>
          <a:pPr>
            <a:defRPr sz="1200">
              <a:latin typeface="Comic Sans MS" panose="030F0702030302020204" pitchFamily="66" charset="0"/>
            </a:defRPr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9C498B-94A9-4B00-8B73-5978C84C5B60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052888" y="509588"/>
            <a:ext cx="18224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2823" y="3228895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07E-28E0-4AAA-B15A-25998392650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777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81282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62565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43847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925129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406411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87694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368976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850258" algn="l" defTabSz="2962565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20203" y="9395082"/>
            <a:ext cx="18362295" cy="6482741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240405" y="17137962"/>
            <a:ext cx="15121890" cy="772888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81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6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43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25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40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87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68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50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15661957" y="1211146"/>
            <a:ext cx="4860608" cy="25804954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080135" y="1211146"/>
            <a:ext cx="14221778" cy="25804954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06465" y="19434226"/>
            <a:ext cx="18362295" cy="6006688"/>
          </a:xfrm>
        </p:spPr>
        <p:txBody>
          <a:bodyPr anchor="t"/>
          <a:lstStyle>
            <a:lvl1pPr algn="l">
              <a:defRPr sz="13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706465" y="12818474"/>
            <a:ext cx="18362295" cy="6615754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8128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62565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438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25129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40641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8769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68976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5025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080135" y="7056813"/>
            <a:ext cx="9541193" cy="19959287"/>
          </a:xfrm>
        </p:spPr>
        <p:txBody>
          <a:bodyPr/>
          <a:lstStyle>
            <a:lvl1pPr>
              <a:defRPr sz="9100"/>
            </a:lvl1pPr>
            <a:lvl2pPr>
              <a:defRPr sz="78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0981372" y="7056813"/>
            <a:ext cx="9541193" cy="19959287"/>
          </a:xfrm>
        </p:spPr>
        <p:txBody>
          <a:bodyPr/>
          <a:lstStyle>
            <a:lvl1pPr>
              <a:defRPr sz="9100"/>
            </a:lvl1pPr>
            <a:lvl2pPr>
              <a:defRPr sz="78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80137" y="6769776"/>
            <a:ext cx="9544944" cy="2821321"/>
          </a:xfrm>
        </p:spPr>
        <p:txBody>
          <a:bodyPr anchor="b"/>
          <a:lstStyle>
            <a:lvl1pPr marL="0" indent="0">
              <a:buNone/>
              <a:defRPr sz="7800" b="1"/>
            </a:lvl1pPr>
            <a:lvl2pPr marL="1481282" indent="0">
              <a:buNone/>
              <a:defRPr sz="6500" b="1"/>
            </a:lvl2pPr>
            <a:lvl3pPr marL="2962565" indent="0">
              <a:buNone/>
              <a:defRPr sz="5800" b="1"/>
            </a:lvl3pPr>
            <a:lvl4pPr marL="4443847" indent="0">
              <a:buNone/>
              <a:defRPr sz="5200" b="1"/>
            </a:lvl4pPr>
            <a:lvl5pPr marL="5925129" indent="0">
              <a:buNone/>
              <a:defRPr sz="5200" b="1"/>
            </a:lvl5pPr>
            <a:lvl6pPr marL="7406411" indent="0">
              <a:buNone/>
              <a:defRPr sz="5200" b="1"/>
            </a:lvl6pPr>
            <a:lvl7pPr marL="8887694" indent="0">
              <a:buNone/>
              <a:defRPr sz="5200" b="1"/>
            </a:lvl7pPr>
            <a:lvl8pPr marL="10368976" indent="0">
              <a:buNone/>
              <a:defRPr sz="5200" b="1"/>
            </a:lvl8pPr>
            <a:lvl9pPr marL="11850258" indent="0">
              <a:buNone/>
              <a:defRPr sz="5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080137" y="9591097"/>
            <a:ext cx="9544944" cy="17424997"/>
          </a:xfrm>
        </p:spPr>
        <p:txBody>
          <a:bodyPr/>
          <a:lstStyle>
            <a:lvl1pPr>
              <a:defRPr sz="78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10973874" y="6769776"/>
            <a:ext cx="9548693" cy="2821321"/>
          </a:xfrm>
        </p:spPr>
        <p:txBody>
          <a:bodyPr anchor="b"/>
          <a:lstStyle>
            <a:lvl1pPr marL="0" indent="0">
              <a:buNone/>
              <a:defRPr sz="7800" b="1"/>
            </a:lvl1pPr>
            <a:lvl2pPr marL="1481282" indent="0">
              <a:buNone/>
              <a:defRPr sz="6500" b="1"/>
            </a:lvl2pPr>
            <a:lvl3pPr marL="2962565" indent="0">
              <a:buNone/>
              <a:defRPr sz="5800" b="1"/>
            </a:lvl3pPr>
            <a:lvl4pPr marL="4443847" indent="0">
              <a:buNone/>
              <a:defRPr sz="5200" b="1"/>
            </a:lvl4pPr>
            <a:lvl5pPr marL="5925129" indent="0">
              <a:buNone/>
              <a:defRPr sz="5200" b="1"/>
            </a:lvl5pPr>
            <a:lvl6pPr marL="7406411" indent="0">
              <a:buNone/>
              <a:defRPr sz="5200" b="1"/>
            </a:lvl6pPr>
            <a:lvl7pPr marL="8887694" indent="0">
              <a:buNone/>
              <a:defRPr sz="5200" b="1"/>
            </a:lvl7pPr>
            <a:lvl8pPr marL="10368976" indent="0">
              <a:buNone/>
              <a:defRPr sz="5200" b="1"/>
            </a:lvl8pPr>
            <a:lvl9pPr marL="11850258" indent="0">
              <a:buNone/>
              <a:defRPr sz="5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10973874" y="9591097"/>
            <a:ext cx="9548693" cy="17424997"/>
          </a:xfrm>
        </p:spPr>
        <p:txBody>
          <a:bodyPr/>
          <a:lstStyle>
            <a:lvl1pPr>
              <a:defRPr sz="78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80137" y="1204139"/>
            <a:ext cx="7107140" cy="5124587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446056" y="1204141"/>
            <a:ext cx="12076511" cy="25811959"/>
          </a:xfrm>
        </p:spPr>
        <p:txBody>
          <a:bodyPr/>
          <a:lstStyle>
            <a:lvl1pPr>
              <a:defRPr sz="10400"/>
            </a:lvl1pPr>
            <a:lvl2pPr>
              <a:defRPr sz="9100"/>
            </a:lvl2pPr>
            <a:lvl3pPr>
              <a:defRPr sz="78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080137" y="6328727"/>
            <a:ext cx="7107140" cy="20687372"/>
          </a:xfrm>
        </p:spPr>
        <p:txBody>
          <a:bodyPr/>
          <a:lstStyle>
            <a:lvl1pPr marL="0" indent="0">
              <a:buNone/>
              <a:defRPr sz="4500"/>
            </a:lvl1pPr>
            <a:lvl2pPr marL="1481282" indent="0">
              <a:buNone/>
              <a:defRPr sz="3900"/>
            </a:lvl2pPr>
            <a:lvl3pPr marL="2962565" indent="0">
              <a:buNone/>
              <a:defRPr sz="3200"/>
            </a:lvl3pPr>
            <a:lvl4pPr marL="4443847" indent="0">
              <a:buNone/>
              <a:defRPr sz="2900"/>
            </a:lvl4pPr>
            <a:lvl5pPr marL="5925129" indent="0">
              <a:buNone/>
              <a:defRPr sz="2900"/>
            </a:lvl5pPr>
            <a:lvl6pPr marL="7406411" indent="0">
              <a:buNone/>
              <a:defRPr sz="2900"/>
            </a:lvl6pPr>
            <a:lvl7pPr marL="8887694" indent="0">
              <a:buNone/>
              <a:defRPr sz="2900"/>
            </a:lvl7pPr>
            <a:lvl8pPr marL="10368976" indent="0">
              <a:buNone/>
              <a:defRPr sz="2900"/>
            </a:lvl8pPr>
            <a:lvl9pPr marL="11850258" indent="0">
              <a:buNone/>
              <a:defRPr sz="2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34280" y="21170426"/>
            <a:ext cx="12961620" cy="2499289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234280" y="2702308"/>
            <a:ext cx="12961620" cy="18146078"/>
          </a:xfrm>
        </p:spPr>
        <p:txBody>
          <a:bodyPr/>
          <a:lstStyle>
            <a:lvl1pPr marL="0" indent="0">
              <a:buNone/>
              <a:defRPr sz="10400"/>
            </a:lvl1pPr>
            <a:lvl2pPr marL="1481282" indent="0">
              <a:buNone/>
              <a:defRPr sz="9100"/>
            </a:lvl2pPr>
            <a:lvl3pPr marL="2962565" indent="0">
              <a:buNone/>
              <a:defRPr sz="7800"/>
            </a:lvl3pPr>
            <a:lvl4pPr marL="4443847" indent="0">
              <a:buNone/>
              <a:defRPr sz="6500"/>
            </a:lvl4pPr>
            <a:lvl5pPr marL="5925129" indent="0">
              <a:buNone/>
              <a:defRPr sz="6500"/>
            </a:lvl5pPr>
            <a:lvl6pPr marL="7406411" indent="0">
              <a:buNone/>
              <a:defRPr sz="6500"/>
            </a:lvl6pPr>
            <a:lvl7pPr marL="8887694" indent="0">
              <a:buNone/>
              <a:defRPr sz="6500"/>
            </a:lvl7pPr>
            <a:lvl8pPr marL="10368976" indent="0">
              <a:buNone/>
              <a:defRPr sz="6500"/>
            </a:lvl8pPr>
            <a:lvl9pPr marL="11850258" indent="0">
              <a:buNone/>
              <a:defRPr sz="65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234280" y="23669715"/>
            <a:ext cx="12961620" cy="3549403"/>
          </a:xfrm>
        </p:spPr>
        <p:txBody>
          <a:bodyPr/>
          <a:lstStyle>
            <a:lvl1pPr marL="0" indent="0">
              <a:buNone/>
              <a:defRPr sz="4500"/>
            </a:lvl1pPr>
            <a:lvl2pPr marL="1481282" indent="0">
              <a:buNone/>
              <a:defRPr sz="3900"/>
            </a:lvl2pPr>
            <a:lvl3pPr marL="2962565" indent="0">
              <a:buNone/>
              <a:defRPr sz="3200"/>
            </a:lvl3pPr>
            <a:lvl4pPr marL="4443847" indent="0">
              <a:buNone/>
              <a:defRPr sz="2900"/>
            </a:lvl4pPr>
            <a:lvl5pPr marL="5925129" indent="0">
              <a:buNone/>
              <a:defRPr sz="2900"/>
            </a:lvl5pPr>
            <a:lvl6pPr marL="7406411" indent="0">
              <a:buNone/>
              <a:defRPr sz="2900"/>
            </a:lvl6pPr>
            <a:lvl7pPr marL="8887694" indent="0">
              <a:buNone/>
              <a:defRPr sz="2900"/>
            </a:lvl7pPr>
            <a:lvl8pPr marL="10368976" indent="0">
              <a:buNone/>
              <a:defRPr sz="2900"/>
            </a:lvl8pPr>
            <a:lvl9pPr marL="11850258" indent="0">
              <a:buNone/>
              <a:defRPr sz="2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080135" y="1211141"/>
            <a:ext cx="19442430" cy="5040577"/>
          </a:xfrm>
          <a:prstGeom prst="rect">
            <a:avLst/>
          </a:prstGeom>
        </p:spPr>
        <p:txBody>
          <a:bodyPr vert="horz" lIns="296256" tIns="148128" rIns="296256" bIns="148128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80135" y="7056813"/>
            <a:ext cx="19442430" cy="19959287"/>
          </a:xfrm>
          <a:prstGeom prst="rect">
            <a:avLst/>
          </a:prstGeom>
        </p:spPr>
        <p:txBody>
          <a:bodyPr vert="horz" lIns="296256" tIns="148128" rIns="296256" bIns="148128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1080135" y="28031214"/>
            <a:ext cx="5040630" cy="1610183"/>
          </a:xfrm>
          <a:prstGeom prst="rect">
            <a:avLst/>
          </a:prstGeom>
        </p:spPr>
        <p:txBody>
          <a:bodyPr vert="horz" lIns="296256" tIns="148128" rIns="296256" bIns="148128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t>2019-10-31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7380923" y="28031214"/>
            <a:ext cx="6840855" cy="1610183"/>
          </a:xfrm>
          <a:prstGeom prst="rect">
            <a:avLst/>
          </a:prstGeom>
        </p:spPr>
        <p:txBody>
          <a:bodyPr vert="horz" lIns="296256" tIns="148128" rIns="296256" bIns="148128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5481935" y="28031214"/>
            <a:ext cx="5040630" cy="1610183"/>
          </a:xfrm>
          <a:prstGeom prst="rect">
            <a:avLst/>
          </a:prstGeom>
        </p:spPr>
        <p:txBody>
          <a:bodyPr vert="horz" lIns="296256" tIns="148128" rIns="296256" bIns="148128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62565" rtl="0" eaLnBrk="1" latinLnBrk="0" hangingPunct="1">
        <a:spcBef>
          <a:spcPct val="0"/>
        </a:spcBef>
        <a:buNone/>
        <a:defRPr sz="1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10962" indent="-1110962" algn="l" defTabSz="2962565" rtl="0" eaLnBrk="1" latinLnBrk="0" hangingPunct="1">
        <a:spcBef>
          <a:spcPct val="20000"/>
        </a:spcBef>
        <a:buFont typeface="Arial" pitchFamily="34" charset="0"/>
        <a:buChar char="•"/>
        <a:defRPr sz="10400" kern="1200">
          <a:solidFill>
            <a:schemeClr val="tx1"/>
          </a:solidFill>
          <a:latin typeface="+mn-lt"/>
          <a:ea typeface="+mn-ea"/>
          <a:cs typeface="+mn-cs"/>
        </a:defRPr>
      </a:lvl1pPr>
      <a:lvl2pPr marL="2407084" indent="-925801" algn="l" defTabSz="2962565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206" indent="-740641" algn="l" defTabSz="2962565" rtl="0" eaLnBrk="1" latinLnBrk="0" hangingPunct="1">
        <a:spcBef>
          <a:spcPct val="20000"/>
        </a:spcBef>
        <a:buFont typeface="Arial" pitchFamily="34" charset="0"/>
        <a:buChar char="•"/>
        <a:defRPr sz="7800" kern="1200">
          <a:solidFill>
            <a:schemeClr val="tx1"/>
          </a:solidFill>
          <a:latin typeface="+mn-lt"/>
          <a:ea typeface="+mn-ea"/>
          <a:cs typeface="+mn-cs"/>
        </a:defRPr>
      </a:lvl3pPr>
      <a:lvl4pPr marL="5184488" indent="-740641" algn="l" defTabSz="2962565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65770" indent="-740641" algn="l" defTabSz="2962565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47053" indent="-740641" algn="l" defTabSz="2962565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628335" indent="-740641" algn="l" defTabSz="2962565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109617" indent="-740641" algn="l" defTabSz="2962565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90899" indent="-740641" algn="l" defTabSz="2962565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81282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62565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43847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25129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406411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87694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68976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50258" algn="l" defTabSz="29625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chart" Target="../charts/chart1.xml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5.jpeg"/><Relationship Id="rId5" Type="http://schemas.openxmlformats.org/officeDocument/2006/relationships/image" Target="../media/image3.jpeg"/><Relationship Id="rId15" Type="http://schemas.openxmlformats.org/officeDocument/2006/relationships/image" Target="../media/image9.png"/><Relationship Id="rId10" Type="http://schemas.openxmlformats.org/officeDocument/2006/relationships/chart" Target="../charts/chart4.xml"/><Relationship Id="rId19" Type="http://schemas.openxmlformats.org/officeDocument/2006/relationships/image" Target="../media/image13.emf"/><Relationship Id="rId4" Type="http://schemas.openxmlformats.org/officeDocument/2006/relationships/image" Target="../media/image2.jpeg"/><Relationship Id="rId9" Type="http://schemas.openxmlformats.org/officeDocument/2006/relationships/chart" Target="../charts/chart3.xm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Nawias klamrowy zamykający 87"/>
          <p:cNvSpPr/>
          <p:nvPr/>
        </p:nvSpPr>
        <p:spPr>
          <a:xfrm rot="5400000">
            <a:off x="5649992" y="16402993"/>
            <a:ext cx="900100" cy="11850895"/>
          </a:xfrm>
          <a:prstGeom prst="rightBrace">
            <a:avLst>
              <a:gd name="adj1" fmla="val 16396"/>
              <a:gd name="adj2" fmla="val 49953"/>
            </a:avLst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4" name="Prostokąt zaokrąglony 83"/>
          <p:cNvSpPr/>
          <p:nvPr/>
        </p:nvSpPr>
        <p:spPr>
          <a:xfrm>
            <a:off x="163273" y="7082129"/>
            <a:ext cx="15750645" cy="4907274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latin typeface="Comic Sans MS" panose="030F0702030302020204" pitchFamily="66" charset="0"/>
              </a:rPr>
              <a:t>Two F</a:t>
            </a:r>
            <a:r>
              <a:rPr lang="en-US" sz="1700" baseline="-25000" dirty="0">
                <a:latin typeface="Comic Sans MS" panose="030F0702030302020204" pitchFamily="66" charset="0"/>
              </a:rPr>
              <a:t>2</a:t>
            </a:r>
            <a:r>
              <a:rPr lang="en-US" sz="1700" dirty="0">
                <a:latin typeface="Comic Sans MS" panose="030F0702030302020204" pitchFamily="66" charset="0"/>
              </a:rPr>
              <a:t> populations derived from crosses </a:t>
            </a:r>
            <a:r>
              <a:rPr lang="en-US" sz="1700" dirty="0" err="1">
                <a:latin typeface="Comic Sans MS" panose="030F0702030302020204" pitchFamily="66" charset="0"/>
              </a:rPr>
              <a:t>Nadobna</a:t>
            </a:r>
            <a:r>
              <a:rPr lang="en-US" sz="1700" dirty="0">
                <a:latin typeface="Comic Sans MS" panose="030F0702030302020204" pitchFamily="66" charset="0"/>
              </a:rPr>
              <a:t> × </a:t>
            </a:r>
            <a:r>
              <a:rPr lang="en-US" sz="1700" i="1" dirty="0">
                <a:latin typeface="Comic Sans MS" panose="030F0702030302020204" pitchFamily="66" charset="0"/>
              </a:rPr>
              <a:t>Lr55 </a:t>
            </a:r>
            <a:r>
              <a:rPr lang="en-US" sz="1700" dirty="0">
                <a:latin typeface="Comic Sans MS" panose="030F0702030302020204" pitchFamily="66" charset="0"/>
              </a:rPr>
              <a:t>(</a:t>
            </a:r>
            <a:r>
              <a:rPr lang="en-GB" sz="1700" dirty="0">
                <a:latin typeface="Comic Sans MS" panose="030F0702030302020204" pitchFamily="66" charset="0"/>
              </a:rPr>
              <a:t>KS04WGRC45) and </a:t>
            </a:r>
            <a:r>
              <a:rPr lang="en-GB" sz="1700" dirty="0" err="1">
                <a:latin typeface="Comic Sans MS" panose="030F0702030302020204" pitchFamily="66" charset="0"/>
              </a:rPr>
              <a:t>Bogatka</a:t>
            </a:r>
            <a:r>
              <a:rPr lang="en-GB" sz="1700" dirty="0">
                <a:latin typeface="Comic Sans MS" panose="030F0702030302020204" pitchFamily="66" charset="0"/>
              </a:rPr>
              <a:t> </a:t>
            </a:r>
            <a:r>
              <a:rPr lang="en-US" sz="1700" dirty="0">
                <a:latin typeface="Comic Sans MS" panose="030F0702030302020204" pitchFamily="66" charset="0"/>
              </a:rPr>
              <a:t>× </a:t>
            </a:r>
            <a:r>
              <a:rPr lang="en-US" sz="1700" i="1" dirty="0">
                <a:latin typeface="Comic Sans MS" panose="030F0702030302020204" pitchFamily="66" charset="0"/>
              </a:rPr>
              <a:t>Lr55</a:t>
            </a:r>
            <a:r>
              <a:rPr lang="en-GB" sz="1700" dirty="0">
                <a:latin typeface="Comic Sans MS" panose="030F0702030302020204" pitchFamily="66" charset="0"/>
              </a:rPr>
              <a:t> </a:t>
            </a:r>
            <a:r>
              <a:rPr lang="en-GB" sz="1700" dirty="0" smtClean="0">
                <a:latin typeface="Comic Sans MS" panose="030F0702030302020204" pitchFamily="66" charset="0"/>
              </a:rPr>
              <a:t>were </a:t>
            </a:r>
            <a:r>
              <a:rPr lang="en-GB" sz="1700" dirty="0">
                <a:latin typeface="Comic Sans MS" panose="030F0702030302020204" pitchFamily="66" charset="0"/>
              </a:rPr>
              <a:t>used for molecular </a:t>
            </a:r>
            <a:r>
              <a:rPr lang="en-GB" sz="1700" dirty="0" smtClean="0">
                <a:latin typeface="Comic Sans MS" panose="030F0702030302020204" pitchFamily="66" charset="0"/>
              </a:rPr>
              <a:t>mapping</a:t>
            </a:r>
            <a:endParaRPr lang="pl-PL" sz="1700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 err="1" smtClean="0">
                <a:latin typeface="Comic Sans MS" panose="030F0702030302020204" pitchFamily="66" charset="0"/>
              </a:rPr>
              <a:t>Nadobna</a:t>
            </a:r>
            <a:r>
              <a:rPr lang="en-US" sz="1700" dirty="0">
                <a:latin typeface="Comic Sans MS" panose="030F0702030302020204" pitchFamily="66" charset="0"/>
              </a:rPr>
              <a:t>, </a:t>
            </a:r>
            <a:r>
              <a:rPr lang="en-US" sz="1700" dirty="0" err="1">
                <a:latin typeface="Comic Sans MS" panose="030F0702030302020204" pitchFamily="66" charset="0"/>
              </a:rPr>
              <a:t>Bogatka</a:t>
            </a:r>
            <a:r>
              <a:rPr lang="en-US" sz="1700" dirty="0">
                <a:latin typeface="Comic Sans MS" panose="030F0702030302020204" pitchFamily="66" charset="0"/>
              </a:rPr>
              <a:t>, </a:t>
            </a:r>
            <a:r>
              <a:rPr lang="en-US" sz="1700" dirty="0" err="1">
                <a:latin typeface="Comic Sans MS" panose="030F0702030302020204" pitchFamily="66" charset="0"/>
              </a:rPr>
              <a:t>Kampana</a:t>
            </a:r>
            <a:r>
              <a:rPr lang="en-US" sz="1700" dirty="0">
                <a:latin typeface="Comic Sans MS" panose="030F0702030302020204" pitchFamily="66" charset="0"/>
              </a:rPr>
              <a:t> were used as a susceptible parent for leaf rust and powdery </a:t>
            </a:r>
            <a:r>
              <a:rPr lang="en-US" sz="1700" dirty="0" smtClean="0">
                <a:latin typeface="Comic Sans MS" panose="030F0702030302020204" pitchFamily="66" charset="0"/>
              </a:rPr>
              <a:t>mildew</a:t>
            </a:r>
            <a:endParaRPr lang="pl-PL" sz="1700" dirty="0" smtClean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The </a:t>
            </a:r>
            <a:r>
              <a:rPr lang="en-GB" sz="1700" dirty="0">
                <a:latin typeface="Comic Sans MS" panose="030F0702030302020204" pitchFamily="66" charset="0"/>
              </a:rPr>
              <a:t>line KS90WGRC10, which carries the </a:t>
            </a:r>
            <a:r>
              <a:rPr lang="en-GB" sz="1700" i="1" dirty="0">
                <a:latin typeface="Comic Sans MS" panose="030F0702030302020204" pitchFamily="66" charset="0"/>
              </a:rPr>
              <a:t>Lr39 </a:t>
            </a:r>
            <a:r>
              <a:rPr lang="en-GB" sz="1700" dirty="0">
                <a:latin typeface="Comic Sans MS" panose="030F0702030302020204" pitchFamily="66" charset="0"/>
              </a:rPr>
              <a:t>(</a:t>
            </a:r>
            <a:r>
              <a:rPr lang="en-GB" sz="1700" i="1" dirty="0">
                <a:latin typeface="Comic Sans MS" panose="030F0702030302020204" pitchFamily="66" charset="0"/>
              </a:rPr>
              <a:t>= Lr41</a:t>
            </a:r>
            <a:r>
              <a:rPr lang="en-GB" sz="1700" dirty="0">
                <a:latin typeface="Comic Sans MS" panose="030F0702030302020204" pitchFamily="66" charset="0"/>
              </a:rPr>
              <a:t>)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dirty="0">
                <a:latin typeface="Comic Sans MS" panose="030F0702030302020204" pitchFamily="66" charset="0"/>
              </a:rPr>
              <a:t>gene derived from the diploid wild wheat </a:t>
            </a:r>
            <a:r>
              <a:rPr lang="en-GB" sz="1700" i="1" dirty="0" err="1">
                <a:latin typeface="Comic Sans MS" panose="030F0702030302020204" pitchFamily="66" charset="0"/>
              </a:rPr>
              <a:t>Triticum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i="1" dirty="0" err="1">
                <a:latin typeface="Comic Sans MS" panose="030F0702030302020204" pitchFamily="66" charset="0"/>
              </a:rPr>
              <a:t>tauschii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dirty="0">
                <a:latin typeface="Comic Sans MS" panose="030F0702030302020204" pitchFamily="66" charset="0"/>
              </a:rPr>
              <a:t>(syn. </a:t>
            </a:r>
            <a:r>
              <a:rPr lang="en-GB" sz="1700" i="1" dirty="0">
                <a:latin typeface="Comic Sans MS" panose="030F0702030302020204" pitchFamily="66" charset="0"/>
              </a:rPr>
              <a:t>Aegilops </a:t>
            </a:r>
            <a:r>
              <a:rPr lang="en-GB" sz="1700" i="1" dirty="0" err="1">
                <a:latin typeface="Comic Sans MS" panose="030F0702030302020204" pitchFamily="66" charset="0"/>
              </a:rPr>
              <a:t>squarrosa</a:t>
            </a:r>
            <a:r>
              <a:rPr lang="en-GB" sz="1700" dirty="0" smtClean="0">
                <a:latin typeface="Comic Sans MS" panose="030F0702030302020204" pitchFamily="66" charset="0"/>
              </a:rPr>
              <a:t>)</a:t>
            </a:r>
            <a:endParaRPr lang="pl-PL" sz="1700" dirty="0" smtClean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The </a:t>
            </a:r>
            <a:r>
              <a:rPr lang="en-GB" sz="1700" dirty="0">
                <a:latin typeface="Comic Sans MS" panose="030F0702030302020204" pitchFamily="66" charset="0"/>
              </a:rPr>
              <a:t>line KS04WGRC45, that carries the </a:t>
            </a:r>
            <a:r>
              <a:rPr lang="en-GB" sz="1700" i="1" dirty="0">
                <a:latin typeface="Comic Sans MS" panose="030F0702030302020204" pitchFamily="66" charset="0"/>
              </a:rPr>
              <a:t>Lr55 </a:t>
            </a:r>
            <a:r>
              <a:rPr lang="en-GB" sz="1700" dirty="0">
                <a:latin typeface="Comic Sans MS" panose="030F0702030302020204" pitchFamily="66" charset="0"/>
              </a:rPr>
              <a:t>gene derived from the </a:t>
            </a:r>
            <a:r>
              <a:rPr lang="en-GB" sz="1700" i="1" dirty="0">
                <a:latin typeface="Comic Sans MS" panose="030F0702030302020204" pitchFamily="66" charset="0"/>
              </a:rPr>
              <a:t>Elymus </a:t>
            </a:r>
            <a:r>
              <a:rPr lang="en-GB" sz="1700" i="1" dirty="0" smtClean="0">
                <a:latin typeface="Comic Sans MS" panose="030F0702030302020204" pitchFamily="66" charset="0"/>
              </a:rPr>
              <a:t>trachycaulus</a:t>
            </a:r>
            <a:r>
              <a:rPr lang="en-GB" sz="1700" dirty="0" smtClean="0">
                <a:latin typeface="Comic Sans MS" panose="030F0702030302020204" pitchFamily="66" charset="0"/>
              </a:rPr>
              <a:t>.</a:t>
            </a:r>
            <a:endParaRPr lang="pl-PL" sz="1700" dirty="0" smtClean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The </a:t>
            </a:r>
            <a:r>
              <a:rPr lang="en-GB" sz="1700" dirty="0">
                <a:latin typeface="Comic Sans MS" panose="030F0702030302020204" pitchFamily="66" charset="0"/>
              </a:rPr>
              <a:t>line HRS </a:t>
            </a:r>
            <a:r>
              <a:rPr lang="en-GB" sz="1700" dirty="0" err="1">
                <a:latin typeface="Comic Sans MS" panose="030F0702030302020204" pitchFamily="66" charset="0"/>
              </a:rPr>
              <a:t>Yecora</a:t>
            </a:r>
            <a:r>
              <a:rPr lang="en-GB" sz="1700" dirty="0">
                <a:latin typeface="Comic Sans MS" panose="030F0702030302020204" pitchFamily="66" charset="0"/>
              </a:rPr>
              <a:t> </a:t>
            </a:r>
            <a:r>
              <a:rPr lang="en-GB" sz="1700" dirty="0" err="1">
                <a:latin typeface="Comic Sans MS" panose="030F0702030302020204" pitchFamily="66" charset="0"/>
              </a:rPr>
              <a:t>Rojo</a:t>
            </a:r>
            <a:r>
              <a:rPr lang="en-GB" sz="1700" dirty="0">
                <a:latin typeface="Comic Sans MS" panose="030F0702030302020204" pitchFamily="66" charset="0"/>
              </a:rPr>
              <a:t>, which carries the </a:t>
            </a:r>
            <a:r>
              <a:rPr lang="en-GB" sz="1700" i="1" dirty="0">
                <a:latin typeface="Comic Sans MS" panose="030F0702030302020204" pitchFamily="66" charset="0"/>
              </a:rPr>
              <a:t>Lr47 </a:t>
            </a:r>
            <a:r>
              <a:rPr lang="en-GB" sz="1700" dirty="0">
                <a:latin typeface="Comic Sans MS" panose="030F0702030302020204" pitchFamily="66" charset="0"/>
              </a:rPr>
              <a:t>gene derived from </a:t>
            </a:r>
            <a:r>
              <a:rPr lang="en-GB" sz="1700" i="1" dirty="0" err="1">
                <a:latin typeface="Comic Sans MS" panose="030F0702030302020204" pitchFamily="66" charset="0"/>
              </a:rPr>
              <a:t>Triticum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i="1" dirty="0" err="1" smtClean="0">
                <a:latin typeface="Comic Sans MS" panose="030F0702030302020204" pitchFamily="66" charset="0"/>
              </a:rPr>
              <a:t>speltoides</a:t>
            </a:r>
            <a:endParaRPr lang="pl-PL" sz="1700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A </a:t>
            </a:r>
            <a:r>
              <a:rPr lang="en-GB" sz="1700" dirty="0">
                <a:latin typeface="Comic Sans MS" panose="030F0702030302020204" pitchFamily="66" charset="0"/>
              </a:rPr>
              <a:t>6VS/6AL translocation line of Yangmai5 that carries the </a:t>
            </a:r>
            <a:r>
              <a:rPr lang="en-GB" sz="1700" i="1" dirty="0">
                <a:latin typeface="Comic Sans MS" panose="030F0702030302020204" pitchFamily="66" charset="0"/>
              </a:rPr>
              <a:t>Pm21 </a:t>
            </a:r>
            <a:r>
              <a:rPr lang="en-GB" sz="1700" dirty="0">
                <a:latin typeface="Comic Sans MS" panose="030F0702030302020204" pitchFamily="66" charset="0"/>
              </a:rPr>
              <a:t>gene derived from the wild cv. </a:t>
            </a:r>
            <a:r>
              <a:rPr lang="en-GB" sz="1700" i="1" dirty="0" err="1">
                <a:latin typeface="Comic Sans MS" panose="030F0702030302020204" pitchFamily="66" charset="0"/>
              </a:rPr>
              <a:t>Dasypyrum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i="1" dirty="0" err="1" smtClean="0">
                <a:latin typeface="Comic Sans MS" panose="030F0702030302020204" pitchFamily="66" charset="0"/>
              </a:rPr>
              <a:t>villosum</a:t>
            </a:r>
            <a:endParaRPr lang="pl-PL" sz="1700" i="1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Line </a:t>
            </a:r>
            <a:r>
              <a:rPr lang="en-GB" sz="1700" dirty="0">
                <a:latin typeface="Comic Sans MS" panose="030F0702030302020204" pitchFamily="66" charset="0"/>
              </a:rPr>
              <a:t>NC99BGTAG11, which carries the </a:t>
            </a:r>
            <a:r>
              <a:rPr lang="en-GB" sz="1700" i="1" dirty="0">
                <a:latin typeface="Comic Sans MS" panose="030F0702030302020204" pitchFamily="66" charset="0"/>
              </a:rPr>
              <a:t>Pm37 </a:t>
            </a:r>
            <a:r>
              <a:rPr lang="en-GB" sz="1700" dirty="0">
                <a:latin typeface="Comic Sans MS" panose="030F0702030302020204" pitchFamily="66" charset="0"/>
              </a:rPr>
              <a:t>gene derived from the </a:t>
            </a:r>
            <a:r>
              <a:rPr lang="en-GB" sz="1700" i="1" dirty="0" err="1">
                <a:latin typeface="Comic Sans MS" panose="030F0702030302020204" pitchFamily="66" charset="0"/>
              </a:rPr>
              <a:t>Triticum</a:t>
            </a:r>
            <a:r>
              <a:rPr lang="en-GB" sz="1700" i="1" dirty="0">
                <a:latin typeface="Comic Sans MS" panose="030F0702030302020204" pitchFamily="66" charset="0"/>
              </a:rPr>
              <a:t> </a:t>
            </a:r>
            <a:r>
              <a:rPr lang="en-GB" sz="1700" i="1" dirty="0" err="1" smtClean="0">
                <a:latin typeface="Comic Sans MS" panose="030F0702030302020204" pitchFamily="66" charset="0"/>
              </a:rPr>
              <a:t>tiomopheevii</a:t>
            </a:r>
            <a:endParaRPr lang="pl-PL" sz="1700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700" dirty="0" smtClean="0">
                <a:latin typeface="Comic Sans MS" panose="030F0702030302020204" pitchFamily="66" charset="0"/>
              </a:rPr>
              <a:t>L</a:t>
            </a:r>
            <a:r>
              <a:rPr lang="en-GB" sz="1700" dirty="0" err="1" smtClean="0">
                <a:latin typeface="Comic Sans MS" panose="030F0702030302020204" pitchFamily="66" charset="0"/>
              </a:rPr>
              <a:t>ine</a:t>
            </a:r>
            <a:r>
              <a:rPr lang="en-GB" sz="1700" dirty="0" smtClean="0">
                <a:latin typeface="Comic Sans MS" panose="030F0702030302020204" pitchFamily="66" charset="0"/>
              </a:rPr>
              <a:t> </a:t>
            </a:r>
            <a:r>
              <a:rPr lang="en-GB" sz="1700" dirty="0">
                <a:latin typeface="Comic Sans MS" panose="030F0702030302020204" pitchFamily="66" charset="0"/>
              </a:rPr>
              <a:t>NC97BGTD7, which carries the </a:t>
            </a:r>
            <a:r>
              <a:rPr lang="en-GB" sz="1700" i="1" dirty="0">
                <a:latin typeface="Comic Sans MS" panose="030F0702030302020204" pitchFamily="66" charset="0"/>
              </a:rPr>
              <a:t>Pm34 </a:t>
            </a:r>
            <a:r>
              <a:rPr lang="en-GB" sz="1700" dirty="0">
                <a:latin typeface="Comic Sans MS" panose="030F0702030302020204" pitchFamily="66" charset="0"/>
              </a:rPr>
              <a:t>gene transferred from the </a:t>
            </a:r>
            <a:r>
              <a:rPr lang="en-GB" sz="1700" i="1" dirty="0">
                <a:latin typeface="Comic Sans MS" panose="030F0702030302020204" pitchFamily="66" charset="0"/>
              </a:rPr>
              <a:t>Aegilops </a:t>
            </a:r>
            <a:r>
              <a:rPr lang="en-GB" sz="1700" i="1" dirty="0" err="1" smtClean="0">
                <a:latin typeface="Comic Sans MS" panose="030F0702030302020204" pitchFamily="66" charset="0"/>
              </a:rPr>
              <a:t>tauschii</a:t>
            </a:r>
            <a:endParaRPr lang="pl-PL" sz="1700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A </a:t>
            </a:r>
            <a:r>
              <a:rPr lang="en-GB" sz="1700" dirty="0">
                <a:latin typeface="Comic Sans MS" panose="030F0702030302020204" pitchFamily="66" charset="0"/>
              </a:rPr>
              <a:t>set of </a:t>
            </a:r>
            <a:r>
              <a:rPr lang="pl-PL" sz="1700" dirty="0" smtClean="0">
                <a:latin typeface="Comic Sans MS" panose="030F0702030302020204" pitchFamily="66" charset="0"/>
              </a:rPr>
              <a:t>68</a:t>
            </a:r>
            <a:r>
              <a:rPr lang="en-GB" sz="1700" dirty="0" smtClean="0">
                <a:latin typeface="Comic Sans MS" panose="030F0702030302020204" pitchFamily="66" charset="0"/>
              </a:rPr>
              <a:t> </a:t>
            </a:r>
            <a:r>
              <a:rPr lang="en-GB" sz="1700" dirty="0">
                <a:latin typeface="Comic Sans MS" panose="030F0702030302020204" pitchFamily="66" charset="0"/>
              </a:rPr>
              <a:t>microsatellite markers and 15 </a:t>
            </a:r>
            <a:r>
              <a:rPr lang="en-GB" sz="1700" dirty="0" err="1">
                <a:latin typeface="Comic Sans MS" panose="030F0702030302020204" pitchFamily="66" charset="0"/>
              </a:rPr>
              <a:t>DArTs</a:t>
            </a:r>
            <a:r>
              <a:rPr lang="en-GB" sz="1700" dirty="0">
                <a:latin typeface="Comic Sans MS" panose="030F0702030302020204" pitchFamily="66" charset="0"/>
              </a:rPr>
              <a:t> from 1B chromosome were used for mapping </a:t>
            </a:r>
            <a:r>
              <a:rPr lang="en-GB" sz="1700" dirty="0" smtClean="0">
                <a:latin typeface="Comic Sans MS" panose="030F0702030302020204" pitchFamily="66" charset="0"/>
              </a:rPr>
              <a:t>purposes</a:t>
            </a:r>
            <a:endParaRPr lang="pl-PL" sz="1700" dirty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In </a:t>
            </a:r>
            <a:r>
              <a:rPr lang="en-GB" sz="1700" dirty="0">
                <a:latin typeface="Comic Sans MS" panose="030F0702030302020204" pitchFamily="66" charset="0"/>
              </a:rPr>
              <a:t>addition to detect resistance genes (foreground selection) several molecular markers for </a:t>
            </a:r>
            <a:r>
              <a:rPr lang="en-GB" sz="1700" i="1" dirty="0">
                <a:latin typeface="Comic Sans MS" panose="030F0702030302020204" pitchFamily="66" charset="0"/>
              </a:rPr>
              <a:t>Lr41</a:t>
            </a:r>
            <a:r>
              <a:rPr lang="en-GB" sz="1700" dirty="0">
                <a:latin typeface="Comic Sans MS" panose="030F0702030302020204" pitchFamily="66" charset="0"/>
              </a:rPr>
              <a:t>, </a:t>
            </a:r>
            <a:r>
              <a:rPr lang="en-GB" sz="1700" i="1" dirty="0">
                <a:latin typeface="Comic Sans MS" panose="030F0702030302020204" pitchFamily="66" charset="0"/>
              </a:rPr>
              <a:t>Lr47</a:t>
            </a:r>
            <a:r>
              <a:rPr lang="en-GB" sz="1700" dirty="0">
                <a:latin typeface="Comic Sans MS" panose="030F0702030302020204" pitchFamily="66" charset="0"/>
              </a:rPr>
              <a:t>, </a:t>
            </a:r>
            <a:r>
              <a:rPr lang="en-GB" sz="1700" i="1" dirty="0">
                <a:latin typeface="Comic Sans MS" panose="030F0702030302020204" pitchFamily="66" charset="0"/>
              </a:rPr>
              <a:t>Pm21</a:t>
            </a:r>
            <a:r>
              <a:rPr lang="en-GB" sz="1700" dirty="0">
                <a:latin typeface="Comic Sans MS" panose="030F0702030302020204" pitchFamily="66" charset="0"/>
              </a:rPr>
              <a:t>, </a:t>
            </a:r>
            <a:r>
              <a:rPr lang="en-GB" sz="1700" i="1" dirty="0">
                <a:latin typeface="Comic Sans MS" panose="030F0702030302020204" pitchFamily="66" charset="0"/>
              </a:rPr>
              <a:t>Pm34 </a:t>
            </a:r>
            <a:r>
              <a:rPr lang="en-GB" sz="1700" dirty="0">
                <a:latin typeface="Comic Sans MS" panose="030F0702030302020204" pitchFamily="66" charset="0"/>
              </a:rPr>
              <a:t>and </a:t>
            </a:r>
            <a:r>
              <a:rPr lang="en-GB" sz="1700" i="1" dirty="0">
                <a:latin typeface="Comic Sans MS" panose="030F0702030302020204" pitchFamily="66" charset="0"/>
              </a:rPr>
              <a:t>Pm37</a:t>
            </a:r>
            <a:r>
              <a:rPr lang="en-GB" sz="1700" dirty="0">
                <a:latin typeface="Comic Sans MS" panose="030F0702030302020204" pitchFamily="66" charset="0"/>
              </a:rPr>
              <a:t> were </a:t>
            </a:r>
            <a:r>
              <a:rPr lang="en-GB" sz="1700" dirty="0" smtClean="0">
                <a:latin typeface="Comic Sans MS" panose="030F0702030302020204" pitchFamily="66" charset="0"/>
              </a:rPr>
              <a:t>applied </a:t>
            </a:r>
            <a:endParaRPr lang="pl-PL" sz="1700" dirty="0" smtClean="0">
              <a:latin typeface="Comic Sans MS" panose="030F0702030302020204" pitchFamily="66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 smtClean="0">
                <a:latin typeface="Comic Sans MS" panose="030F0702030302020204" pitchFamily="66" charset="0"/>
              </a:rPr>
              <a:t>To </a:t>
            </a:r>
            <a:r>
              <a:rPr lang="en-GB" sz="1700" dirty="0">
                <a:latin typeface="Comic Sans MS" panose="030F0702030302020204" pitchFamily="66" charset="0"/>
              </a:rPr>
              <a:t>determine infection type (disease reaction phenotype) plants form both mapping populations and plant materials in breeding programs were inoculated in the greenhouse at the three-leaf stage with a natural pathogen population of </a:t>
            </a:r>
            <a:r>
              <a:rPr lang="en-GB" sz="1700" i="1" dirty="0">
                <a:latin typeface="Comic Sans MS" panose="030F0702030302020204" pitchFamily="66" charset="0"/>
              </a:rPr>
              <a:t>P. recondita</a:t>
            </a:r>
            <a:r>
              <a:rPr lang="en-GB" sz="1700" dirty="0">
                <a:latin typeface="Comic Sans MS" panose="030F0702030302020204" pitchFamily="66" charset="0"/>
              </a:rPr>
              <a:t> and </a:t>
            </a:r>
            <a:r>
              <a:rPr lang="en-GB" sz="1700" i="1" dirty="0">
                <a:latin typeface="Comic Sans MS" panose="030F0702030302020204" pitchFamily="66" charset="0"/>
              </a:rPr>
              <a:t>B. </a:t>
            </a:r>
            <a:r>
              <a:rPr lang="en-GB" sz="1700" i="1" dirty="0" smtClean="0">
                <a:latin typeface="Comic Sans MS" panose="030F0702030302020204" pitchFamily="66" charset="0"/>
              </a:rPr>
              <a:t>graminis</a:t>
            </a:r>
            <a:endParaRPr lang="pl-PL" sz="1700" dirty="0">
              <a:latin typeface="Comic Sans MS" panose="030F0702030302020204" pitchFamily="66" charset="0"/>
            </a:endParaRPr>
          </a:p>
        </p:txBody>
      </p:sp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1" y="170596"/>
            <a:ext cx="21188563" cy="587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Ola Pietrusińska\Desktop\Logo KCRZG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6" y="2501152"/>
            <a:ext cx="2456316" cy="1217014"/>
          </a:xfrm>
          <a:prstGeom prst="rect">
            <a:avLst/>
          </a:prstGeom>
          <a:noFill/>
          <a:ln w="31750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Znalezione obrazy dla zapytania IHAR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6" y="312631"/>
            <a:ext cx="2035953" cy="2022733"/>
          </a:xfrm>
          <a:prstGeom prst="rect">
            <a:avLst/>
          </a:prstGeom>
          <a:noFill/>
          <a:ln w="31750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upa 23"/>
          <p:cNvGrpSpPr/>
          <p:nvPr/>
        </p:nvGrpSpPr>
        <p:grpSpPr>
          <a:xfrm>
            <a:off x="2463587" y="94607"/>
            <a:ext cx="18888247" cy="1440160"/>
            <a:chOff x="-15234" y="899277"/>
            <a:chExt cx="5597311" cy="786240"/>
          </a:xfrm>
        </p:grpSpPr>
        <p:sp>
          <p:nvSpPr>
            <p:cNvPr id="25" name="Prostokąt zaokrąglony 24"/>
            <p:cNvSpPr/>
            <p:nvPr/>
          </p:nvSpPr>
          <p:spPr>
            <a:xfrm>
              <a:off x="0" y="899277"/>
              <a:ext cx="5582077" cy="7862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Prostokąt 25"/>
            <p:cNvSpPr/>
            <p:nvPr/>
          </p:nvSpPr>
          <p:spPr>
            <a:xfrm>
              <a:off x="-15234" y="937658"/>
              <a:ext cx="5501793" cy="709478"/>
            </a:xfrm>
            <a:prstGeom prst="rect">
              <a:avLst/>
            </a:prstGeom>
            <a:ln w="3175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algn="ctr"/>
              <a:r>
                <a:rPr lang="pl-PL" sz="3200" b="1" dirty="0">
                  <a:latin typeface="Comic Sans MS" panose="030F0702030302020204" pitchFamily="66" charset="0"/>
                </a:rPr>
                <a:t>M</a:t>
              </a:r>
              <a:r>
                <a:rPr lang="en-US" sz="3200" b="1" dirty="0" err="1" smtClean="0">
                  <a:latin typeface="Comic Sans MS" panose="030F0702030302020204" pitchFamily="66" charset="0"/>
                </a:rPr>
                <a:t>apping</a:t>
              </a:r>
              <a:r>
                <a:rPr lang="en-US" sz="3200" b="1" dirty="0" smtClean="0">
                  <a:latin typeface="Comic Sans MS" panose="030F0702030302020204" pitchFamily="66" charset="0"/>
                </a:rPr>
                <a:t> </a:t>
              </a:r>
              <a:r>
                <a:rPr lang="en-US" sz="3200" b="1" dirty="0">
                  <a:latin typeface="Comic Sans MS" panose="030F0702030302020204" pitchFamily="66" charset="0"/>
                </a:rPr>
                <a:t>of 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the </a:t>
              </a:r>
              <a:r>
                <a:rPr lang="en-US" sz="3200" b="1" dirty="0" smtClean="0">
                  <a:latin typeface="Comic Sans MS" panose="030F0702030302020204" pitchFamily="66" charset="0"/>
                </a:rPr>
                <a:t>Lr55 </a:t>
              </a:r>
              <a:r>
                <a:rPr lang="pl-PL" sz="3200" b="1" dirty="0" err="1" smtClean="0">
                  <a:latin typeface="Comic Sans MS" panose="030F0702030302020204" pitchFamily="66" charset="0"/>
                </a:rPr>
                <a:t>brown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 </a:t>
              </a:r>
              <a:r>
                <a:rPr lang="pl-PL" sz="3200" b="1" dirty="0" err="1" smtClean="0">
                  <a:latin typeface="Comic Sans MS" panose="030F0702030302020204" pitchFamily="66" charset="0"/>
                </a:rPr>
                <a:t>rust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 </a:t>
              </a:r>
              <a:r>
                <a:rPr lang="pl-PL" sz="3200" b="1" dirty="0" err="1" smtClean="0">
                  <a:latin typeface="Comic Sans MS" panose="030F0702030302020204" pitchFamily="66" charset="0"/>
                </a:rPr>
                <a:t>resistance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 in </a:t>
              </a:r>
              <a:r>
                <a:rPr lang="pl-PL" sz="3200" b="1" dirty="0" err="1" smtClean="0">
                  <a:latin typeface="Comic Sans MS" panose="030F0702030302020204" pitchFamily="66" charset="0"/>
                </a:rPr>
                <a:t>common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 </a:t>
              </a:r>
              <a:r>
                <a:rPr lang="pl-PL" sz="3200" b="1" dirty="0" err="1" smtClean="0">
                  <a:latin typeface="Comic Sans MS" panose="030F0702030302020204" pitchFamily="66" charset="0"/>
                </a:rPr>
                <a:t>wheat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 (</a:t>
              </a:r>
              <a:r>
                <a:rPr lang="pl-PL" sz="3200" b="1" i="1" dirty="0" smtClean="0">
                  <a:latin typeface="Comic Sans MS" panose="030F0702030302020204" pitchFamily="66" charset="0"/>
                </a:rPr>
                <a:t>Triticum </a:t>
              </a:r>
              <a:r>
                <a:rPr lang="pl-PL" sz="3200" b="1" i="1" dirty="0" err="1" smtClean="0">
                  <a:latin typeface="Comic Sans MS" panose="030F0702030302020204" pitchFamily="66" charset="0"/>
                </a:rPr>
                <a:t>aestivum</a:t>
              </a:r>
              <a:r>
                <a:rPr lang="pl-PL" sz="3200" b="1" i="1" dirty="0" smtClean="0">
                  <a:latin typeface="Comic Sans MS" panose="030F0702030302020204" pitchFamily="66" charset="0"/>
                </a:rPr>
                <a:t> L</a:t>
              </a:r>
              <a:r>
                <a:rPr lang="pl-PL" sz="3200" b="1" dirty="0" smtClean="0">
                  <a:latin typeface="Comic Sans MS" panose="030F0702030302020204" pitchFamily="66" charset="0"/>
                </a:rPr>
                <a:t>.)</a:t>
              </a:r>
              <a:endParaRPr lang="pl-PL" sz="320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36" name="Prostokąt zaokrąglony 35"/>
          <p:cNvSpPr/>
          <p:nvPr/>
        </p:nvSpPr>
        <p:spPr>
          <a:xfrm>
            <a:off x="13651610" y="28857697"/>
            <a:ext cx="7686754" cy="124169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This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research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is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supported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by the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Polish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Ministry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of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Agriculture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and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Rural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Development – Basic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Research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for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Biological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Progress in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Crop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pl-PL" sz="1600" b="1" spc="50" dirty="0" err="1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Production</a:t>
            </a:r>
            <a:r>
              <a:rPr lang="pl-PL" sz="16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, Proj. No. 41-01-3-02 (9)</a:t>
            </a:r>
            <a:endParaRPr lang="pl-PL" sz="1600" b="1" spc="50" dirty="0">
              <a:ln w="11430"/>
              <a:solidFill>
                <a:schemeClr val="bg1"/>
              </a:solidFill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587" y="3889357"/>
            <a:ext cx="2051916" cy="2042797"/>
          </a:xfrm>
          <a:prstGeom prst="rect">
            <a:avLst/>
          </a:prstGeom>
          <a:noFill/>
          <a:ln w="3175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9" name="Grupa 48"/>
          <p:cNvGrpSpPr/>
          <p:nvPr/>
        </p:nvGrpSpPr>
        <p:grpSpPr>
          <a:xfrm>
            <a:off x="4680671" y="4176515"/>
            <a:ext cx="16529830" cy="786240"/>
            <a:chOff x="-18757" y="926279"/>
            <a:chExt cx="5600834" cy="786240"/>
          </a:xfrm>
        </p:grpSpPr>
        <p:sp>
          <p:nvSpPr>
            <p:cNvPr id="50" name="Prostokąt zaokrąglony 49"/>
            <p:cNvSpPr/>
            <p:nvPr/>
          </p:nvSpPr>
          <p:spPr>
            <a:xfrm>
              <a:off x="-18757" y="926279"/>
              <a:ext cx="5600834" cy="78624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Prostokąt 50"/>
            <p:cNvSpPr/>
            <p:nvPr/>
          </p:nvSpPr>
          <p:spPr>
            <a:xfrm>
              <a:off x="-18757" y="937658"/>
              <a:ext cx="5505315" cy="709478"/>
            </a:xfrm>
            <a:prstGeom prst="rect">
              <a:avLst/>
            </a:prstGeom>
            <a:ln w="3175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2400" b="1" dirty="0" smtClean="0">
                  <a:solidFill>
                    <a:schemeClr val="bg2"/>
                  </a:solidFill>
                  <a:latin typeface="Comic Sans MS" panose="030F0702030302020204" pitchFamily="66" charset="0"/>
                </a:rPr>
                <a:t>OBJECTIVES</a:t>
              </a:r>
              <a:endParaRPr lang="pl-PL" sz="2400" b="1" kern="1200" dirty="0">
                <a:solidFill>
                  <a:schemeClr val="bg2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52" name="Prostokąt zaokrąglony 51"/>
          <p:cNvSpPr/>
          <p:nvPr/>
        </p:nvSpPr>
        <p:spPr>
          <a:xfrm>
            <a:off x="4680671" y="5112619"/>
            <a:ext cx="16568629" cy="819535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>
                <a:latin typeface="Comic Sans MS" panose="030F0702030302020204" pitchFamily="66" charset="0"/>
              </a:rPr>
              <a:t>The aim of presented research is molecular mapping of leaf rust resistance gene </a:t>
            </a:r>
            <a:r>
              <a:rPr lang="en-US" sz="2000" i="1" dirty="0">
                <a:latin typeface="Comic Sans MS" panose="030F0702030302020204" pitchFamily="66" charset="0"/>
              </a:rPr>
              <a:t>Lr55</a:t>
            </a:r>
            <a:r>
              <a:rPr lang="en-US" sz="2000" dirty="0">
                <a:latin typeface="Comic Sans MS" panose="030F0702030302020204" pitchFamily="66" charset="0"/>
              </a:rPr>
              <a:t> and gene pyramiding in programs breeding for leaf rust and powdery mildew </a:t>
            </a:r>
            <a:r>
              <a:rPr lang="en-US" sz="2000" dirty="0" smtClean="0">
                <a:latin typeface="Comic Sans MS" panose="030F0702030302020204" pitchFamily="66" charset="0"/>
              </a:rPr>
              <a:t>resistance</a:t>
            </a:r>
          </a:p>
        </p:txBody>
      </p:sp>
      <p:sp>
        <p:nvSpPr>
          <p:cNvPr id="53" name="Prostokąt zaokrąglony 52"/>
          <p:cNvSpPr/>
          <p:nvPr/>
        </p:nvSpPr>
        <p:spPr>
          <a:xfrm>
            <a:off x="136117" y="6120731"/>
            <a:ext cx="21202247" cy="7862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3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MATERIALS AND METHODS</a:t>
            </a:r>
            <a:r>
              <a:rPr lang="pl-PL" sz="23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</a:t>
            </a:r>
            <a:endParaRPr lang="pl-PL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1" name="Prostokąt zaokrąglony 70"/>
          <p:cNvSpPr/>
          <p:nvPr/>
        </p:nvSpPr>
        <p:spPr>
          <a:xfrm>
            <a:off x="123547" y="22610563"/>
            <a:ext cx="11901939" cy="645477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3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FOREGROUND SELECTION</a:t>
            </a:r>
          </a:p>
        </p:txBody>
      </p:sp>
      <p:graphicFrame>
        <p:nvGraphicFramePr>
          <p:cNvPr id="43" name="Wykres 42"/>
          <p:cNvGraphicFramePr/>
          <p:nvPr>
            <p:extLst>
              <p:ext uri="{D42A27DB-BD31-4B8C-83A1-F6EECF244321}">
                <p14:modId xmlns:p14="http://schemas.microsoft.com/office/powerpoint/2010/main" val="2554825865"/>
              </p:ext>
            </p:extLst>
          </p:nvPr>
        </p:nvGraphicFramePr>
        <p:xfrm>
          <a:off x="8301294" y="14329643"/>
          <a:ext cx="3724196" cy="1152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4" name="Wykres 43"/>
          <p:cNvGraphicFramePr/>
          <p:nvPr>
            <p:extLst>
              <p:ext uri="{D42A27DB-BD31-4B8C-83A1-F6EECF244321}">
                <p14:modId xmlns:p14="http://schemas.microsoft.com/office/powerpoint/2010/main" val="3877612979"/>
              </p:ext>
            </p:extLst>
          </p:nvPr>
        </p:nvGraphicFramePr>
        <p:xfrm>
          <a:off x="8425090" y="15409763"/>
          <a:ext cx="3600400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5" name="Wykres 44"/>
          <p:cNvGraphicFramePr/>
          <p:nvPr>
            <p:extLst>
              <p:ext uri="{D42A27DB-BD31-4B8C-83A1-F6EECF244321}">
                <p14:modId xmlns:p14="http://schemas.microsoft.com/office/powerpoint/2010/main" val="1020663816"/>
              </p:ext>
            </p:extLst>
          </p:nvPr>
        </p:nvGraphicFramePr>
        <p:xfrm>
          <a:off x="8301291" y="13102359"/>
          <a:ext cx="3724195" cy="1153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6" name="Wykres 45"/>
          <p:cNvGraphicFramePr/>
          <p:nvPr>
            <p:extLst>
              <p:ext uri="{D42A27DB-BD31-4B8C-83A1-F6EECF244321}">
                <p14:modId xmlns:p14="http://schemas.microsoft.com/office/powerpoint/2010/main" val="15691248"/>
              </p:ext>
            </p:extLst>
          </p:nvPr>
        </p:nvGraphicFramePr>
        <p:xfrm>
          <a:off x="8379540" y="16633899"/>
          <a:ext cx="3652187" cy="112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55" name="Prostokąt zaokrąglony 54"/>
          <p:cNvSpPr/>
          <p:nvPr/>
        </p:nvSpPr>
        <p:spPr>
          <a:xfrm>
            <a:off x="123547" y="18146067"/>
            <a:ext cx="11901939" cy="864096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Plant materials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were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inoculated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in the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greenhouse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at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the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three-leaf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stage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with a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natural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patogen </a:t>
            </a:r>
            <a:r>
              <a:rPr lang="pl-PL" sz="2300" b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populations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of </a:t>
            </a:r>
            <a:r>
              <a:rPr lang="pl-PL" sz="2300" b="1" i="1" spc="50" dirty="0" err="1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P.recondita</a:t>
            </a:r>
            <a:r>
              <a:rPr lang="pl-PL" sz="2300" b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 and </a:t>
            </a:r>
            <a:r>
              <a:rPr lang="pl-PL" sz="2300" b="1" i="1" spc="50" dirty="0" smtClean="0">
                <a:ln w="11430"/>
                <a:solidFill>
                  <a:srgbClr val="C00000"/>
                </a:solidFill>
                <a:latin typeface="Comic Sans MS" panose="030F0702030302020204" pitchFamily="66" charset="0"/>
              </a:rPr>
              <a:t>B. graminis</a:t>
            </a:r>
            <a:endParaRPr lang="pl-PL" sz="2300" b="1" i="1" spc="50" dirty="0">
              <a:ln w="11430"/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" name="Picture 4" descr="C:\Users\Ola Pietrusińska\Desktop\20150519_10585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193" y="19513823"/>
            <a:ext cx="2909296" cy="1806780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Prostokąt zaokrąglony 65"/>
          <p:cNvSpPr/>
          <p:nvPr/>
        </p:nvSpPr>
        <p:spPr>
          <a:xfrm>
            <a:off x="12270150" y="21104243"/>
            <a:ext cx="9081684" cy="7862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300" b="1" dirty="0" smtClean="0">
                <a:latin typeface="Comic Sans MS" panose="030F0702030302020204" pitchFamily="66" charset="0"/>
              </a:rPr>
              <a:t> </a:t>
            </a:r>
            <a:r>
              <a:rPr lang="pl-PL" sz="23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RESULTS AND CONCLUSION</a:t>
            </a:r>
            <a:r>
              <a:rPr lang="pl-PL" sz="23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</a:t>
            </a:r>
            <a:endParaRPr lang="pl-PL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7" name="Prostokąt zaokrąglony 66"/>
          <p:cNvSpPr/>
          <p:nvPr/>
        </p:nvSpPr>
        <p:spPr>
          <a:xfrm>
            <a:off x="12246394" y="22034499"/>
            <a:ext cx="9054973" cy="6696744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l-PL" sz="2300" b="1" dirty="0" smtClean="0">
                <a:latin typeface="Comic Sans MS" panose="030F0702030302020204" pitchFamily="66" charset="0"/>
              </a:rPr>
              <a:t>1. </a:t>
            </a:r>
            <a:r>
              <a:rPr lang="en-US" sz="2300" dirty="0" smtClean="0">
                <a:latin typeface="Comic Sans MS" panose="030F0702030302020204" pitchFamily="66" charset="0"/>
              </a:rPr>
              <a:t>Up </a:t>
            </a:r>
            <a:r>
              <a:rPr lang="pl-PL" sz="2300" dirty="0" err="1">
                <a:latin typeface="Comic Sans MS" panose="030F0702030302020204" pitchFamily="66" charset="0"/>
              </a:rPr>
              <a:t>t</a:t>
            </a:r>
            <a:r>
              <a:rPr lang="en-US" sz="2300" dirty="0" smtClean="0">
                <a:latin typeface="Comic Sans MS" panose="030F0702030302020204" pitchFamily="66" charset="0"/>
              </a:rPr>
              <a:t>o </a:t>
            </a:r>
            <a:r>
              <a:rPr lang="en-US" sz="2300" dirty="0">
                <a:latin typeface="Comic Sans MS" panose="030F0702030302020204" pitchFamily="66" charset="0"/>
              </a:rPr>
              <a:t>now, there are no reports on molecular markers that can be successfully used to select a gene for the resistance to brown rust of cereals and grasses in plant breeding </a:t>
            </a:r>
            <a:r>
              <a:rPr lang="en-US" sz="2300" dirty="0" smtClean="0">
                <a:latin typeface="Comic Sans MS" panose="030F0702030302020204" pitchFamily="66" charset="0"/>
              </a:rPr>
              <a:t>material.</a:t>
            </a:r>
            <a:endParaRPr lang="pl-PL" sz="2300" dirty="0" smtClean="0">
              <a:latin typeface="Comic Sans MS" panose="030F0702030302020204" pitchFamily="66" charset="0"/>
            </a:endParaRPr>
          </a:p>
          <a:p>
            <a:r>
              <a:rPr lang="pl-PL" sz="2300" b="1" dirty="0" smtClean="0">
                <a:latin typeface="Comic Sans MS" panose="030F0702030302020204" pitchFamily="66" charset="0"/>
              </a:rPr>
              <a:t>2. </a:t>
            </a:r>
            <a:r>
              <a:rPr lang="en-US" sz="2300" dirty="0" smtClean="0">
                <a:latin typeface="Comic Sans MS" panose="030F0702030302020204" pitchFamily="66" charset="0"/>
              </a:rPr>
              <a:t>Therefore</a:t>
            </a:r>
            <a:r>
              <a:rPr lang="en-US" sz="2300" dirty="0">
                <a:latin typeface="Comic Sans MS" panose="030F0702030302020204" pitchFamily="66" charset="0"/>
              </a:rPr>
              <a:t>, the aim of this study is to determine molecular marker(s) in bread wheat, coupled with the gene of resistance to leaf rust </a:t>
            </a:r>
            <a:r>
              <a:rPr lang="en-US" sz="2300" i="1" dirty="0">
                <a:latin typeface="Comic Sans MS" panose="030F0702030302020204" pitchFamily="66" charset="0"/>
              </a:rPr>
              <a:t>Lr55</a:t>
            </a:r>
            <a:r>
              <a:rPr lang="en-US" sz="2300" dirty="0">
                <a:latin typeface="Comic Sans MS" panose="030F0702030302020204" pitchFamily="66" charset="0"/>
              </a:rPr>
              <a:t>. </a:t>
            </a:r>
            <a:endParaRPr lang="pl-PL" sz="2300" dirty="0" smtClean="0">
              <a:latin typeface="Comic Sans MS" panose="030F0702030302020204" pitchFamily="66" charset="0"/>
            </a:endParaRPr>
          </a:p>
          <a:p>
            <a:r>
              <a:rPr lang="pl-PL" sz="2300" b="1" dirty="0" smtClean="0">
                <a:latin typeface="Comic Sans MS" panose="030F0702030302020204" pitchFamily="66" charset="0"/>
              </a:rPr>
              <a:t>3. </a:t>
            </a:r>
            <a:r>
              <a:rPr lang="en-US" sz="2300" dirty="0" smtClean="0">
                <a:latin typeface="Comic Sans MS" panose="030F0702030302020204" pitchFamily="66" charset="0"/>
              </a:rPr>
              <a:t>On </a:t>
            </a:r>
            <a:r>
              <a:rPr lang="en-US" sz="2300" dirty="0">
                <a:latin typeface="Comic Sans MS" panose="030F0702030302020204" pitchFamily="66" charset="0"/>
              </a:rPr>
              <a:t>the basis of genetic analyses, the following conclusions can be drawn:</a:t>
            </a:r>
            <a:endParaRPr lang="pl-PL" sz="2300" dirty="0">
              <a:latin typeface="Comic Sans MS" panose="030F0702030302020204" pitchFamily="66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300" dirty="0" smtClean="0">
                <a:latin typeface="Comic Sans MS" panose="030F0702030302020204" pitchFamily="66" charset="0"/>
              </a:rPr>
              <a:t>It </a:t>
            </a:r>
            <a:r>
              <a:rPr lang="en-US" sz="2300" dirty="0">
                <a:latin typeface="Comic Sans MS" panose="030F0702030302020204" pitchFamily="66" charset="0"/>
              </a:rPr>
              <a:t>was confirmed that the </a:t>
            </a:r>
            <a:r>
              <a:rPr lang="en-US" sz="2300" i="1" dirty="0">
                <a:latin typeface="Comic Sans MS" panose="030F0702030302020204" pitchFamily="66" charset="0"/>
              </a:rPr>
              <a:t>Lr55 </a:t>
            </a:r>
            <a:r>
              <a:rPr lang="en-US" sz="2300" dirty="0">
                <a:latin typeface="Comic Sans MS" panose="030F0702030302020204" pitchFamily="66" charset="0"/>
              </a:rPr>
              <a:t>gene is located on the 1BS </a:t>
            </a:r>
            <a:r>
              <a:rPr lang="en-US" sz="2300" dirty="0" smtClean="0">
                <a:latin typeface="Comic Sans MS" panose="030F0702030302020204" pitchFamily="66" charset="0"/>
              </a:rPr>
              <a:t>chromosome.</a:t>
            </a:r>
            <a:endParaRPr lang="pl-PL" sz="2300" dirty="0">
              <a:latin typeface="Comic Sans MS" panose="030F0702030302020204" pitchFamily="66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300" dirty="0" smtClean="0">
                <a:latin typeface="Comic Sans MS" panose="030F0702030302020204" pitchFamily="66" charset="0"/>
              </a:rPr>
              <a:t>The </a:t>
            </a:r>
            <a:r>
              <a:rPr lang="en-US" sz="2300" dirty="0">
                <a:latin typeface="Comic Sans MS" panose="030F0702030302020204" pitchFamily="66" charset="0"/>
              </a:rPr>
              <a:t>mapped fragment is associated with the region </a:t>
            </a:r>
            <a:r>
              <a:rPr lang="en-US" sz="2300" dirty="0" err="1">
                <a:latin typeface="Comic Sans MS" panose="030F0702030302020204" pitchFamily="66" charset="0"/>
              </a:rPr>
              <a:t>syntenic</a:t>
            </a:r>
            <a:r>
              <a:rPr lang="en-US" sz="2300" dirty="0">
                <a:latin typeface="Comic Sans MS" panose="030F0702030302020204" pitchFamily="66" charset="0"/>
              </a:rPr>
              <a:t> to </a:t>
            </a:r>
            <a:r>
              <a:rPr lang="en-US" sz="2300" i="1" dirty="0">
                <a:latin typeface="Comic Sans MS" panose="030F0702030302020204" pitchFamily="66" charset="0"/>
              </a:rPr>
              <a:t>Elymus </a:t>
            </a:r>
            <a:r>
              <a:rPr lang="en-US" sz="2300" i="1" dirty="0" err="1">
                <a:latin typeface="Comic Sans MS" panose="030F0702030302020204" pitchFamily="66" charset="0"/>
              </a:rPr>
              <a:t>trachycaulis</a:t>
            </a:r>
            <a:r>
              <a:rPr lang="en-US" sz="2300" i="1" dirty="0">
                <a:latin typeface="Comic Sans MS" panose="030F0702030302020204" pitchFamily="66" charset="0"/>
              </a:rPr>
              <a:t>. </a:t>
            </a:r>
            <a:endParaRPr lang="pl-PL" sz="2300" dirty="0">
              <a:latin typeface="Comic Sans MS" panose="030F0702030302020204" pitchFamily="66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300" dirty="0" smtClean="0">
                <a:latin typeface="Comic Sans MS" panose="030F0702030302020204" pitchFamily="66" charset="0"/>
              </a:rPr>
              <a:t>Based </a:t>
            </a:r>
            <a:r>
              <a:rPr lang="en-US" sz="2300" dirty="0">
                <a:latin typeface="Comic Sans MS" panose="030F0702030302020204" pitchFamily="66" charset="0"/>
              </a:rPr>
              <a:t>on the obtained segregations for the mapping population (</a:t>
            </a:r>
            <a:r>
              <a:rPr lang="en-US" sz="2300" dirty="0" err="1">
                <a:latin typeface="Comic Sans MS" panose="030F0702030302020204" pitchFamily="66" charset="0"/>
              </a:rPr>
              <a:t>Bogatka</a:t>
            </a:r>
            <a:r>
              <a:rPr lang="en-US" sz="2300" dirty="0">
                <a:latin typeface="Comic Sans MS" panose="030F0702030302020204" pitchFamily="66" charset="0"/>
              </a:rPr>
              <a:t> × </a:t>
            </a:r>
            <a:r>
              <a:rPr lang="en-US" sz="2300" i="1" dirty="0">
                <a:latin typeface="Comic Sans MS" panose="030F0702030302020204" pitchFamily="66" charset="0"/>
              </a:rPr>
              <a:t>Lr55</a:t>
            </a:r>
            <a:r>
              <a:rPr lang="en-US" sz="2300" dirty="0">
                <a:latin typeface="Comic Sans MS" panose="030F0702030302020204" pitchFamily="66" charset="0"/>
              </a:rPr>
              <a:t>), molecular markers were determined, which can be used for selection of the </a:t>
            </a:r>
            <a:r>
              <a:rPr lang="en-US" sz="2300" i="1" dirty="0">
                <a:latin typeface="Comic Sans MS" panose="030F0702030302020204" pitchFamily="66" charset="0"/>
              </a:rPr>
              <a:t>Lr55</a:t>
            </a:r>
            <a:r>
              <a:rPr lang="en-US" sz="2300" dirty="0">
                <a:latin typeface="Comic Sans MS" panose="030F0702030302020204" pitchFamily="66" charset="0"/>
              </a:rPr>
              <a:t> gene in plant </a:t>
            </a:r>
            <a:r>
              <a:rPr lang="en-US" sz="2300" dirty="0" smtClean="0">
                <a:latin typeface="Comic Sans MS" panose="030F0702030302020204" pitchFamily="66" charset="0"/>
              </a:rPr>
              <a:t>material.</a:t>
            </a:r>
            <a:endParaRPr lang="pl-PL" sz="2300" dirty="0">
              <a:latin typeface="Comic Sans MS" panose="030F0702030302020204" pitchFamily="66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3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Detailed </a:t>
            </a:r>
            <a:r>
              <a:rPr lang="en-US" sz="23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data are in the process of publication.</a:t>
            </a:r>
            <a:endParaRPr lang="pl-PL" sz="23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8" name="Prostokąt zaokrąglony 67"/>
          <p:cNvSpPr/>
          <p:nvPr/>
        </p:nvSpPr>
        <p:spPr>
          <a:xfrm>
            <a:off x="12287933" y="13102359"/>
            <a:ext cx="9063901" cy="101126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300" b="1" dirty="0" smtClean="0">
                <a:latin typeface="Comic Sans MS" panose="030F0702030302020204" pitchFamily="66" charset="0"/>
              </a:rPr>
              <a:t> </a:t>
            </a:r>
            <a:r>
              <a:rPr lang="pl-PL" sz="23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TO CLARIFY THE LOCATION Lr55 GENE IN WHEAT GENOME</a:t>
            </a:r>
            <a:endParaRPr lang="pl-PL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8" name="Prostokąt zaokrąglony 77"/>
          <p:cNvSpPr/>
          <p:nvPr/>
        </p:nvSpPr>
        <p:spPr>
          <a:xfrm>
            <a:off x="178736" y="28066240"/>
            <a:ext cx="11990766" cy="7862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300" b="1" dirty="0" smtClean="0">
                <a:latin typeface="Comic Sans MS" panose="030F0702030302020204" pitchFamily="66" charset="0"/>
              </a:rPr>
              <a:t> </a:t>
            </a:r>
            <a:r>
              <a:rPr lang="pl-PL" sz="23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REFERENCE</a:t>
            </a:r>
            <a:r>
              <a:rPr lang="pl-PL" sz="23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</a:t>
            </a:r>
            <a:endParaRPr lang="pl-PL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9" name="Prostokąt zaokrąglony 78"/>
          <p:cNvSpPr/>
          <p:nvPr/>
        </p:nvSpPr>
        <p:spPr>
          <a:xfrm>
            <a:off x="178736" y="28947268"/>
            <a:ext cx="13358918" cy="1152127"/>
          </a:xfrm>
          <a:prstGeom prst="roundRect">
            <a:avLst/>
          </a:prstGeom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Pietrusińska A., Czembor J.H., Czembor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P.Cz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. 2011.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Pyramiding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of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two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resistance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genes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for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leaf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rust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and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powdery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mildew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resistance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in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common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wheat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. Cereal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Research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Comm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. 39(4) 577-588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Pietrusińska A., Czembor J.H., Czembor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P.Cz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. 2013. Lr39+Pm21: a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new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effective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combination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of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resistance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genes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for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leaf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rust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and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powdery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mildew. Czech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Jorunal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of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genetics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and Plant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Breeding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01/2013; 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49:106-115.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Pietrusińska 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A., Czembor J.H. 2014.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Virulence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structure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of </a:t>
            </a:r>
            <a:r>
              <a:rPr lang="pl-PL" sz="1000" i="1" dirty="0">
                <a:solidFill>
                  <a:schemeClr val="tx1"/>
                </a:solidFill>
                <a:latin typeface="Comic Sans MS" pitchFamily="66" charset="0"/>
              </a:rPr>
              <a:t>the Blumeria graminis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f. sp. </a:t>
            </a:r>
            <a:r>
              <a:rPr lang="pl-PL" sz="1000" i="1" dirty="0" err="1">
                <a:solidFill>
                  <a:schemeClr val="tx1"/>
                </a:solidFill>
                <a:latin typeface="Comic Sans MS" pitchFamily="66" charset="0"/>
              </a:rPr>
              <a:t>tritici</a:t>
            </a:r>
            <a:r>
              <a:rPr lang="pl-PL" sz="1000" i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population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occurring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in Poland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across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2012–2013. Biuletyn Instytutu Hodowli i Aklimatyzacji Roślin 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274:15:25.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Pietrusińska 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A., Czembor J.H., 2015. Piramidowanie genów – jako narzędzie powszechnie używane w programach hodowlanych.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Gene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pyramiding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– as a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tool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commonly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used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in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breeding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>
                <a:solidFill>
                  <a:schemeClr val="tx1"/>
                </a:solidFill>
                <a:latin typeface="Comic Sans MS" pitchFamily="66" charset="0"/>
              </a:rPr>
              <a:t>programs</a:t>
            </a:r>
            <a:r>
              <a:rPr lang="pl-PL" sz="1000" dirty="0">
                <a:solidFill>
                  <a:schemeClr val="tx1"/>
                </a:solidFill>
                <a:latin typeface="Comic Sans MS" pitchFamily="66" charset="0"/>
              </a:rPr>
              <a:t>. Biuletyn nr 277 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IHAR-PIB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Morane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D.,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Laido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G.,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Gadaleta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A.,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Colasuonno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P.,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Ficco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D.,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Giancaspro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A.,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Giove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S.,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Panio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G., Russo M.A., Vita P.A.,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Cattivelli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L., Papa R.,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Blano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A.,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Mastrangelo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A.M. 2012. A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hig-density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consensus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map of A and B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wheat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genomes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..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Theor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pl-PL" sz="1000" dirty="0" err="1" smtClean="0">
                <a:solidFill>
                  <a:schemeClr val="tx1"/>
                </a:solidFill>
                <a:latin typeface="Comic Sans MS" pitchFamily="66" charset="0"/>
              </a:rPr>
              <a:t>Appl</a:t>
            </a:r>
            <a:r>
              <a:rPr lang="pl-PL" sz="1000" dirty="0" smtClean="0">
                <a:solidFill>
                  <a:schemeClr val="tx1"/>
                </a:solidFill>
                <a:latin typeface="Comic Sans MS" pitchFamily="66" charset="0"/>
              </a:rPr>
              <a:t> Genet 125:1619-1638.</a:t>
            </a:r>
          </a:p>
          <a:p>
            <a:pPr algn="just"/>
            <a:endParaRPr lang="pl-PL" sz="10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2" name="pole tekstowe 81"/>
          <p:cNvSpPr txBox="1"/>
          <p:nvPr/>
        </p:nvSpPr>
        <p:spPr>
          <a:xfrm>
            <a:off x="18548735" y="10074558"/>
            <a:ext cx="23418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000" b="1" i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Fot. A. Pietrusińska</a:t>
            </a:r>
          </a:p>
        </p:txBody>
      </p:sp>
      <p:sp>
        <p:nvSpPr>
          <p:cNvPr id="83" name="pole tekstowe 82"/>
          <p:cNvSpPr txBox="1"/>
          <p:nvPr/>
        </p:nvSpPr>
        <p:spPr>
          <a:xfrm>
            <a:off x="17801945" y="11027812"/>
            <a:ext cx="23418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000" b="1" i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Fot. A. Pietrusińska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2665786" y="1728243"/>
            <a:ext cx="18544717" cy="1938992"/>
          </a:xfrm>
          <a:prstGeom prst="rect">
            <a:avLst/>
          </a:prstGeom>
          <a:noFill/>
          <a:effectLst>
            <a:outerShdw blurRad="50800" dist="50800" sx="1000" sy="1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l-PL" sz="3000" b="1" u="sng" dirty="0" smtClean="0">
                <a:latin typeface="Comic Sans MS" panose="030F0702030302020204" pitchFamily="66" charset="0"/>
              </a:rPr>
              <a:t>ALEKSANDRA PIETRUSIŃSKA</a:t>
            </a:r>
            <a:r>
              <a:rPr lang="pl-PL" sz="3000" b="1" u="sng" baseline="30000" dirty="0" smtClean="0">
                <a:latin typeface="Comic Sans MS" panose="030F0702030302020204" pitchFamily="66" charset="0"/>
              </a:rPr>
              <a:t>1</a:t>
            </a:r>
            <a:r>
              <a:rPr lang="pl-PL" sz="3000" dirty="0" smtClean="0">
                <a:latin typeface="Comic Sans MS" panose="030F0702030302020204" pitchFamily="66" charset="0"/>
              </a:rPr>
              <a:t>, </a:t>
            </a:r>
            <a:r>
              <a:rPr lang="pl-PL" sz="3000" b="1" u="sng" dirty="0" smtClean="0">
                <a:latin typeface="Comic Sans MS" panose="030F0702030302020204" pitchFamily="66" charset="0"/>
              </a:rPr>
              <a:t>MIROSŁAW TYRKA</a:t>
            </a:r>
            <a:r>
              <a:rPr lang="pl-PL" sz="3000" b="1" u="sng" baseline="30000" dirty="0" smtClean="0">
                <a:latin typeface="Comic Sans MS" panose="030F0702030302020204" pitchFamily="66" charset="0"/>
              </a:rPr>
              <a:t>2</a:t>
            </a:r>
            <a:endParaRPr lang="pl-PL" sz="1800" b="1" baseline="30000" dirty="0" smtClean="0">
              <a:latin typeface="Comic Sans MS" panose="030F0702030302020204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b="1" baseline="30000" dirty="0" smtClean="0">
                <a:latin typeface="Comic Sans MS" panose="030F0702030302020204" pitchFamily="66" charset="0"/>
              </a:rPr>
              <a:t>1</a:t>
            </a:r>
            <a:r>
              <a:rPr lang="en-US" sz="2000" b="1" dirty="0" smtClean="0">
                <a:latin typeface="Comic Sans MS" panose="030F0702030302020204" pitchFamily="66" charset="0"/>
              </a:rPr>
              <a:t>National </a:t>
            </a:r>
            <a:r>
              <a:rPr lang="en-US" sz="2000" b="1" dirty="0">
                <a:latin typeface="Comic Sans MS" panose="030F0702030302020204" pitchFamily="66" charset="0"/>
              </a:rPr>
              <a:t>Centre for Plant Genetic Resources, Plant Breeding and Acclimatization Institute, National Research Institute at </a:t>
            </a:r>
            <a:r>
              <a:rPr lang="en-US" sz="2000" b="1" dirty="0" err="1">
                <a:latin typeface="Comic Sans MS" panose="030F0702030302020204" pitchFamily="66" charset="0"/>
              </a:rPr>
              <a:t>Radzikow</a:t>
            </a:r>
            <a:r>
              <a:rPr lang="en-US" sz="2000" b="1" dirty="0">
                <a:latin typeface="Comic Sans MS" panose="030F0702030302020204" pitchFamily="66" charset="0"/>
              </a:rPr>
              <a:t>, 05-870 </a:t>
            </a:r>
            <a:r>
              <a:rPr lang="en-US" sz="2000" b="1" dirty="0" err="1">
                <a:latin typeface="Comic Sans MS" panose="030F0702030302020204" pitchFamily="66" charset="0"/>
              </a:rPr>
              <a:t>Blonie</a:t>
            </a:r>
            <a:r>
              <a:rPr lang="en-US" sz="2000" b="1" dirty="0">
                <a:latin typeface="Comic Sans MS" panose="030F0702030302020204" pitchFamily="66" charset="0"/>
              </a:rPr>
              <a:t>, Poland, email: </a:t>
            </a:r>
            <a:r>
              <a:rPr lang="en-US" sz="2000" b="1" dirty="0" smtClean="0">
                <a:latin typeface="Comic Sans MS" panose="030F0702030302020204" pitchFamily="66" charset="0"/>
              </a:rPr>
              <a:t>a.pietrusinska@ihar.ed</a:t>
            </a:r>
            <a:r>
              <a:rPr lang="pl-PL" sz="2000" b="1" dirty="0" smtClean="0">
                <a:latin typeface="Comic Sans MS" panose="030F0702030302020204" pitchFamily="66" charset="0"/>
              </a:rPr>
              <a:t>u.pl</a:t>
            </a:r>
            <a:endParaRPr lang="pl-PL" sz="2000" b="1" dirty="0">
              <a:latin typeface="Comic Sans MS" panose="030F0702030302020204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b="1" baseline="30000" dirty="0">
                <a:latin typeface="Comic Sans MS" panose="030F0702030302020204" pitchFamily="66" charset="0"/>
              </a:rPr>
              <a:t>2</a:t>
            </a:r>
            <a:r>
              <a:rPr lang="en-US" sz="2000" b="1" dirty="0">
                <a:latin typeface="Comic Sans MS" panose="030F0702030302020204" pitchFamily="66" charset="0"/>
              </a:rPr>
              <a:t>Department of Biotechnology and Bioinformatics, Rzeszow University of Technology, 35-959 Rzeszow, Poland, email: </a:t>
            </a:r>
            <a:r>
              <a:rPr lang="en-US" sz="2000" b="1" dirty="0" smtClean="0">
                <a:latin typeface="Comic Sans MS" panose="030F0702030302020204" pitchFamily="66" charset="0"/>
              </a:rPr>
              <a:t>mtyrka@prz.edu.pl</a:t>
            </a:r>
            <a:endParaRPr lang="pl-PL" sz="2000" b="1" dirty="0">
              <a:latin typeface="Comic Sans MS" panose="030F0702030302020204" pitchFamily="66" charset="0"/>
            </a:endParaRPr>
          </a:p>
        </p:txBody>
      </p:sp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3918" y="7099963"/>
            <a:ext cx="5424445" cy="241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Prostokąt zaokrąglony 88"/>
          <p:cNvSpPr/>
          <p:nvPr/>
        </p:nvSpPr>
        <p:spPr>
          <a:xfrm>
            <a:off x="136118" y="12097395"/>
            <a:ext cx="21202246" cy="78624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2300" b="1" spc="50" dirty="0" smtClean="0">
                <a:ln w="11430"/>
                <a:solidFill>
                  <a:schemeClr val="bg1"/>
                </a:solidFill>
                <a:latin typeface="Comic Sans MS" panose="030F0702030302020204" pitchFamily="66" charset="0"/>
              </a:rPr>
              <a:t>UP TO NOW, THE FOLLOWING RESULTS WERE OBTAINED</a:t>
            </a:r>
            <a:r>
              <a:rPr lang="pl-PL" sz="23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 </a:t>
            </a:r>
            <a:endParaRPr lang="pl-PL" sz="23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5416" y="9579931"/>
            <a:ext cx="5346418" cy="240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3" name="Picture 6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894" y="19527343"/>
            <a:ext cx="2200682" cy="1793260"/>
          </a:xfrm>
          <a:prstGeom prst="rect">
            <a:avLst/>
          </a:prstGeom>
          <a:noFill/>
          <a:ln w="3175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Prostokąt 9"/>
          <p:cNvSpPr/>
          <p:nvPr/>
        </p:nvSpPr>
        <p:spPr>
          <a:xfrm>
            <a:off x="174594" y="19392848"/>
            <a:ext cx="61622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Resistance </a:t>
            </a:r>
            <a:r>
              <a:rPr lang="pl-PL" sz="1200" b="1" dirty="0" err="1">
                <a:solidFill>
                  <a:srgbClr val="C00000"/>
                </a:solidFill>
                <a:latin typeface="Comic Sans MS" panose="030F0702030302020204" pitchFamily="66" charset="0"/>
              </a:rPr>
              <a:t>tests</a:t>
            </a:r>
            <a:endParaRPr lang="pl-PL" sz="1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Testing </a:t>
            </a:r>
            <a:r>
              <a:rPr lang="en-US" sz="1200" dirty="0">
                <a:latin typeface="Comic Sans MS" panose="030F0702030302020204" pitchFamily="66" charset="0"/>
              </a:rPr>
              <a:t>was conducted in the </a:t>
            </a:r>
            <a:r>
              <a:rPr lang="en-US" sz="1200" dirty="0" smtClean="0">
                <a:latin typeface="Comic Sans MS" panose="030F0702030302020204" pitchFamily="66" charset="0"/>
              </a:rPr>
              <a:t>greenhouse</a:t>
            </a:r>
            <a:endParaRPr lang="pl-PL" sz="1200" dirty="0" smtClean="0"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The </a:t>
            </a:r>
            <a:r>
              <a:rPr lang="en-US" sz="1200" dirty="0">
                <a:latin typeface="Comic Sans MS" panose="030F0702030302020204" pitchFamily="66" charset="0"/>
              </a:rPr>
              <a:t>plants were grown with </a:t>
            </a:r>
            <a:r>
              <a:rPr lang="en-US" sz="1200" dirty="0" smtClean="0">
                <a:latin typeface="Comic Sans MS" panose="030F0702030302020204" pitchFamily="66" charset="0"/>
              </a:rPr>
              <a:t>16h</a:t>
            </a:r>
            <a:r>
              <a:rPr lang="pl-PL" sz="1200" dirty="0" smtClean="0">
                <a:latin typeface="Comic Sans MS" panose="030F0702030302020204" pitchFamily="66" charset="0"/>
              </a:rPr>
              <a:t> </a:t>
            </a:r>
            <a:r>
              <a:rPr lang="en-US" sz="1200" dirty="0" smtClean="0">
                <a:latin typeface="Comic Sans MS" panose="030F0702030302020204" pitchFamily="66" charset="0"/>
              </a:rPr>
              <a:t>lights </a:t>
            </a:r>
            <a:r>
              <a:rPr lang="en-US" sz="1200" dirty="0">
                <a:latin typeface="Comic Sans MS" panose="030F0702030302020204" pitchFamily="66" charset="0"/>
              </a:rPr>
              <a:t>photoperiod and 16–22ºC range of </a:t>
            </a:r>
            <a:r>
              <a:rPr lang="en-US" sz="1200" dirty="0" smtClean="0">
                <a:latin typeface="Comic Sans MS" panose="030F0702030302020204" pitchFamily="66" charset="0"/>
              </a:rPr>
              <a:t>temperature</a:t>
            </a:r>
            <a:endParaRPr lang="pl-PL" sz="1200" dirty="0" smtClean="0"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The </a:t>
            </a:r>
            <a:r>
              <a:rPr lang="en-US" sz="1200" dirty="0">
                <a:latin typeface="Comic Sans MS" panose="030F0702030302020204" pitchFamily="66" charset="0"/>
              </a:rPr>
              <a:t>inoculation was carried out </a:t>
            </a:r>
            <a:r>
              <a:rPr lang="en-US" sz="1200" dirty="0" smtClean="0">
                <a:latin typeface="Comic Sans MS" panose="030F0702030302020204" pitchFamily="66" charset="0"/>
              </a:rPr>
              <a:t>when</a:t>
            </a:r>
            <a:r>
              <a:rPr lang="pl-PL" sz="1200" dirty="0" smtClean="0">
                <a:latin typeface="Comic Sans MS" panose="030F0702030302020204" pitchFamily="66" charset="0"/>
              </a:rPr>
              <a:t> </a:t>
            </a:r>
            <a:r>
              <a:rPr lang="en-US" sz="1200" dirty="0" smtClean="0">
                <a:latin typeface="Comic Sans MS" panose="030F0702030302020204" pitchFamily="66" charset="0"/>
              </a:rPr>
              <a:t>plants </a:t>
            </a:r>
            <a:r>
              <a:rPr lang="en-US" sz="1200" dirty="0">
                <a:latin typeface="Comic Sans MS" panose="030F0702030302020204" pitchFamily="66" charset="0"/>
              </a:rPr>
              <a:t>were 10–12 days old (2 leaf stage) by shaking or brushing conidia from diseased </a:t>
            </a:r>
            <a:r>
              <a:rPr lang="en-US" sz="1200" dirty="0" smtClean="0">
                <a:latin typeface="Comic Sans MS" panose="030F0702030302020204" pitchFamily="66" charset="0"/>
              </a:rPr>
              <a:t>plants</a:t>
            </a:r>
            <a:endParaRPr lang="pl-PL" sz="1200" dirty="0" smtClean="0">
              <a:latin typeface="Comic Sans MS" panose="030F0702030302020204" pitchFamily="66" charset="0"/>
            </a:endParaRPr>
          </a:p>
          <a:p>
            <a:r>
              <a:rPr lang="pl-PL" sz="1200" b="1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Disease</a:t>
            </a:r>
            <a:r>
              <a:rPr lang="pl-PL" sz="1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pl-PL" sz="1200" b="1" dirty="0" err="1">
                <a:solidFill>
                  <a:srgbClr val="C00000"/>
                </a:solidFill>
                <a:latin typeface="Comic Sans MS" panose="030F0702030302020204" pitchFamily="66" charset="0"/>
              </a:rPr>
              <a:t>Assessment</a:t>
            </a:r>
            <a:endParaRPr lang="pl-PL" sz="1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>
                <a:latin typeface="Comic Sans MS" panose="030F0702030302020204" pitchFamily="66" charset="0"/>
              </a:rPr>
              <a:t>After 8–10 days of incubation, the infection types were scored according to a 0–4 scale</a:t>
            </a:r>
          </a:p>
          <a:p>
            <a:r>
              <a:rPr lang="en-US" sz="1200" dirty="0">
                <a:latin typeface="Comic Sans MS" panose="030F0702030302020204" pitchFamily="66" charset="0"/>
              </a:rPr>
              <a:t>developed by Mains and Dietz (</a:t>
            </a:r>
            <a:r>
              <a:rPr lang="en-US" sz="1200" dirty="0" smtClean="0">
                <a:latin typeface="Comic Sans MS" panose="030F0702030302020204" pitchFamily="66" charset="0"/>
              </a:rPr>
              <a:t>1930)</a:t>
            </a:r>
            <a:endParaRPr lang="pl-PL" sz="1200" dirty="0" smtClean="0">
              <a:latin typeface="Comic Sans MS" panose="030F0702030302020204" pitchFamily="66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Plants </a:t>
            </a:r>
            <a:r>
              <a:rPr lang="en-US" sz="1200" dirty="0">
                <a:latin typeface="Comic Sans MS" panose="030F0702030302020204" pitchFamily="66" charset="0"/>
              </a:rPr>
              <a:t>scored 0–2 were included </a:t>
            </a:r>
            <a:r>
              <a:rPr lang="en-US" sz="1200" dirty="0" smtClean="0">
                <a:latin typeface="Comic Sans MS" panose="030F0702030302020204" pitchFamily="66" charset="0"/>
              </a:rPr>
              <a:t>into</a:t>
            </a:r>
            <a:r>
              <a:rPr lang="pl-PL" sz="1200" dirty="0" smtClean="0">
                <a:latin typeface="Comic Sans MS" panose="030F0702030302020204" pitchFamily="66" charset="0"/>
              </a:rPr>
              <a:t> </a:t>
            </a:r>
            <a:r>
              <a:rPr lang="en-US" sz="1200" dirty="0" smtClean="0">
                <a:latin typeface="Comic Sans MS" panose="030F0702030302020204" pitchFamily="66" charset="0"/>
              </a:rPr>
              <a:t>resistant </a:t>
            </a:r>
            <a:r>
              <a:rPr lang="en-US" sz="1200" dirty="0">
                <a:latin typeface="Comic Sans MS" panose="030F0702030302020204" pitchFamily="66" charset="0"/>
              </a:rPr>
              <a:t>group and plants scored 3 and 4 were included in the susceptible </a:t>
            </a:r>
            <a:r>
              <a:rPr lang="en-US" sz="1200" dirty="0" smtClean="0">
                <a:latin typeface="Comic Sans MS" panose="030F0702030302020204" pitchFamily="66" charset="0"/>
              </a:rPr>
              <a:t>group</a:t>
            </a:r>
            <a:endParaRPr lang="pl-PL" sz="1200" dirty="0">
              <a:latin typeface="Comic Sans MS" panose="030F0702030302020204" pitchFamily="66" charset="0"/>
            </a:endParaRPr>
          </a:p>
        </p:txBody>
      </p:sp>
      <p:pic>
        <p:nvPicPr>
          <p:cNvPr id="1094" name="Picture 7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43" y="3873699"/>
            <a:ext cx="2047346" cy="2047346"/>
          </a:xfrm>
          <a:prstGeom prst="rect">
            <a:avLst/>
          </a:prstGeom>
          <a:noFill/>
          <a:ln w="3175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rostokąt zaokrąglony 10"/>
          <p:cNvSpPr/>
          <p:nvPr/>
        </p:nvSpPr>
        <p:spPr>
          <a:xfrm>
            <a:off x="136117" y="19161119"/>
            <a:ext cx="6300589" cy="2729364"/>
          </a:xfrm>
          <a:prstGeom prst="roundRect">
            <a:avLst/>
          </a:prstGeom>
          <a:noFill/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3" t="-2629" r="16644" b="-2629"/>
          <a:stretch/>
        </p:blipFill>
        <p:spPr bwMode="auto">
          <a:xfrm>
            <a:off x="298560" y="23396996"/>
            <a:ext cx="17280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" name="Picture 7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017" y="23490301"/>
            <a:ext cx="70961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75625"/>
              </p:ext>
            </p:extLst>
          </p:nvPr>
        </p:nvGraphicFramePr>
        <p:xfrm>
          <a:off x="232467" y="25190221"/>
          <a:ext cx="6680451" cy="274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7795"/>
                <a:gridCol w="6012656"/>
              </a:tblGrid>
              <a:tr h="297028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dirty="0" err="1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Gene</a:t>
                      </a:r>
                      <a:endParaRPr lang="pl-PL" sz="12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Molecular marker(s)</a:t>
                      </a:r>
                      <a:endParaRPr lang="pl-PL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9913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b="1" dirty="0" smtClean="0">
                          <a:solidFill>
                            <a:srgbClr val="C00000"/>
                          </a:solidFill>
                          <a:latin typeface="Comic Sans MS" panose="030F0702030302020204" pitchFamily="66" charset="0"/>
                        </a:rPr>
                        <a:t>Lr41</a:t>
                      </a:r>
                      <a:endParaRPr lang="pl-PL" sz="1200" b="1" dirty="0">
                        <a:solidFill>
                          <a:srgbClr val="C0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Gdm35 (170bp), Barc124 (250 bp), Gwm210  (182bp, Gwm296 (135bp), Gwm261 (160-200bp)</a:t>
                      </a:r>
                      <a:endParaRPr lang="pl-PL" sz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7028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b="1" dirty="0" smtClean="0">
                          <a:solidFill>
                            <a:srgbClr val="C00000"/>
                          </a:solidFill>
                          <a:latin typeface="Comic Sans MS" panose="030F0702030302020204" pitchFamily="66" charset="0"/>
                        </a:rPr>
                        <a:t>Lr47</a:t>
                      </a:r>
                      <a:endParaRPr lang="pl-PL" sz="1200" b="1" dirty="0">
                        <a:solidFill>
                          <a:srgbClr val="C0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(PCAPSR+PS10L+PS10L2)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(280bp</a:t>
                      </a: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Gwm60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(180-220bp),</a:t>
                      </a:r>
                      <a:endParaRPr lang="pl-PL" sz="1200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7028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b="1" dirty="0" smtClean="0">
                          <a:solidFill>
                            <a:srgbClr val="C00000"/>
                          </a:solidFill>
                          <a:latin typeface="Comic Sans MS" panose="030F0702030302020204" pitchFamily="66" charset="0"/>
                        </a:rPr>
                        <a:t>Pm21</a:t>
                      </a:r>
                      <a:endParaRPr lang="pl-PL" sz="1200" b="1" dirty="0">
                        <a:solidFill>
                          <a:srgbClr val="C0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NAU/xibao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(902bp)</a:t>
                      </a:r>
                      <a:endParaRPr lang="pl-PL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7028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b="1" dirty="0" smtClean="0">
                          <a:solidFill>
                            <a:srgbClr val="C00000"/>
                          </a:solidFill>
                          <a:latin typeface="Comic Sans MS" panose="030F0702030302020204" pitchFamily="66" charset="0"/>
                        </a:rPr>
                        <a:t>Pm34</a:t>
                      </a:r>
                      <a:endParaRPr lang="pl-PL" sz="1200" b="1" dirty="0">
                        <a:solidFill>
                          <a:srgbClr val="C0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Barc177 (140bp), Barc144 (235bp)</a:t>
                      </a:r>
                      <a:endParaRPr lang="pl-PL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7028"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200" b="1" dirty="0" smtClean="0">
                          <a:solidFill>
                            <a:srgbClr val="C00000"/>
                          </a:solidFill>
                          <a:latin typeface="Comic Sans MS" panose="030F0702030302020204" pitchFamily="66" charset="0"/>
                        </a:rPr>
                        <a:t>Pm37</a:t>
                      </a:r>
                      <a:endParaRPr lang="pl-PL" sz="1200" b="1" dirty="0">
                        <a:solidFill>
                          <a:srgbClr val="C0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1481282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2962565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4443847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5925129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7406411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8887694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0368976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1850258" algn="l" defTabSz="2962565" rtl="0" eaLnBrk="1" latinLnBrk="0" hangingPunct="1">
                        <a:defRPr sz="5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4763" lvl="1" indent="0" algn="l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  <a:tabLst>
                          <a:tab pos="361950" algn="l"/>
                        </a:tabLst>
                      </a:pP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Gwm332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(192bp)</a:t>
                      </a: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Wmc790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(149bp)</a:t>
                      </a:r>
                      <a:r>
                        <a:rPr lang="sv-SE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, STSBE406627</a:t>
                      </a:r>
                      <a:r>
                        <a:rPr lang="pl-PL" sz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(550 bp), STSBE445653 (750bp)</a:t>
                      </a:r>
                      <a:endParaRPr lang="sv-SE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97" name="Picture 7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180" y="25103453"/>
            <a:ext cx="5119322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Prostokąt zaokrąglony 12"/>
          <p:cNvSpPr/>
          <p:nvPr/>
        </p:nvSpPr>
        <p:spPr>
          <a:xfrm>
            <a:off x="136116" y="25075698"/>
            <a:ext cx="6776802" cy="2902580"/>
          </a:xfrm>
          <a:prstGeom prst="round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537451"/>
              </p:ext>
            </p:extLst>
          </p:nvPr>
        </p:nvGraphicFramePr>
        <p:xfrm>
          <a:off x="136116" y="12961490"/>
          <a:ext cx="8504994" cy="50405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435"/>
                <a:gridCol w="1931390"/>
                <a:gridCol w="3332027"/>
                <a:gridCol w="2462142"/>
              </a:tblGrid>
              <a:tr h="3995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No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Population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400" dirty="0" err="1">
                          <a:effectLst/>
                          <a:latin typeface="Comic Sans MS" panose="030F0702030302020204" pitchFamily="66" charset="0"/>
                        </a:rPr>
                        <a:t>Gene</a:t>
                      </a: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pl-PL" sz="1400" dirty="0" err="1">
                          <a:effectLst/>
                          <a:latin typeface="Comic Sans MS" panose="030F0702030302020204" pitchFamily="66" charset="0"/>
                        </a:rPr>
                        <a:t>pyramiding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Works completed in 2019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>
                          <a:effectLst/>
                          <a:latin typeface="Comic Sans MS" panose="030F0702030302020204" pitchFamily="66" charset="0"/>
                        </a:rPr>
                        <a:t>1.</a:t>
                      </a:r>
                      <a:endParaRPr lang="pl-PL" sz="14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BIO_1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(Lr41+Pm21+Lr47)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Hondia (1)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Formacja (2)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RGT </a:t>
                      </a:r>
                      <a:r>
                        <a:rPr lang="pl-PL" sz="1400" dirty="0" err="1">
                          <a:effectLst/>
                          <a:latin typeface="Comic Sans MS" panose="030F0702030302020204" pitchFamily="66" charset="0"/>
                        </a:rPr>
                        <a:t>Bilanz</a:t>
                      </a: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 (3)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Euforia (4)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2.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BIO_2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(Lr41+Pm21)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Hondia (5)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(Pm21+Lr47+Pm34)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Formacja (6)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(Pm21+Lr47+Lr41)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RGT </a:t>
                      </a:r>
                      <a:r>
                        <a:rPr lang="pl-PL" sz="1400" dirty="0" err="1">
                          <a:effectLst/>
                          <a:latin typeface="Comic Sans MS" panose="030F0702030302020204" pitchFamily="66" charset="0"/>
                        </a:rPr>
                        <a:t>Bilanz</a:t>
                      </a: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 (7)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(Pm21+Lr47+Lr41+Pm34)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Euforia (8)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>
                          <a:effectLst/>
                          <a:latin typeface="Comic Sans MS" panose="030F0702030302020204" pitchFamily="66" charset="0"/>
                        </a:rPr>
                        <a:t>3.</a:t>
                      </a:r>
                      <a:endParaRPr lang="pl-PL" sz="14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>
                          <a:effectLst/>
                          <a:latin typeface="Comic Sans MS" panose="030F0702030302020204" pitchFamily="66" charset="0"/>
                        </a:rPr>
                        <a:t>BIO_3</a:t>
                      </a:r>
                      <a:endParaRPr lang="pl-PL" sz="14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Hondia (9)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(Pm21+Lr47+Pm37)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Formacja (10)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(Pm21+Lr47+Lr41+Pm37)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Euforia (11)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>
                          <a:effectLst/>
                          <a:latin typeface="Comic Sans MS" panose="030F0702030302020204" pitchFamily="66" charset="0"/>
                        </a:rPr>
                        <a:t>4.</a:t>
                      </a:r>
                      <a:endParaRPr lang="pl-PL" sz="14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Comic Sans MS" panose="030F0702030302020204" pitchFamily="66" charset="0"/>
                        </a:rPr>
                        <a:t>BIO_4</a:t>
                      </a:r>
                      <a:endParaRPr lang="pl-PL" sz="140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Comic Sans MS" panose="030F0702030302020204" pitchFamily="66" charset="0"/>
                        </a:rPr>
                        <a:t>(Lr47+Lr41+Pm34)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Hondia (12)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Comic Sans MS" panose="030F0702030302020204" pitchFamily="66" charset="0"/>
                        </a:rPr>
                        <a:t>(Lr41+Pm34+Pm37)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Formacja (13)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Comic Sans MS" panose="030F0702030302020204" pitchFamily="66" charset="0"/>
                        </a:rPr>
                        <a:t>(Lr47+Lr41+Pm37)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RGT </a:t>
                      </a:r>
                      <a:r>
                        <a:rPr lang="pl-PL" sz="1400" dirty="0" err="1">
                          <a:effectLst/>
                          <a:latin typeface="Comic Sans MS" panose="030F0702030302020204" pitchFamily="66" charset="0"/>
                        </a:rPr>
                        <a:t>Bilanz</a:t>
                      </a: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 (14)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940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Comic Sans MS" panose="030F0702030302020204" pitchFamily="66" charset="0"/>
                        </a:rPr>
                        <a:t>(Lr47+Lr41+Pm34+Pm37)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01930"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  <a:latin typeface="Comic Sans MS" panose="030F0702030302020204" pitchFamily="66" charset="0"/>
                        </a:rPr>
                        <a:t>Euforia (15)</a:t>
                      </a:r>
                      <a:endParaRPr lang="pl-PL" sz="1400" dirty="0"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4" name="Picture 5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t="-16714" r="49042" b="14139"/>
          <a:stretch/>
        </p:blipFill>
        <p:spPr bwMode="auto">
          <a:xfrm>
            <a:off x="12964985" y="12784297"/>
            <a:ext cx="7038414" cy="909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8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1051</Words>
  <Application>Microsoft Office PowerPoint</Application>
  <PresentationFormat>Niestandardowy</PresentationFormat>
  <Paragraphs>98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Motyw pakietu Office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Aleksandra Pietrusińska</dc:creator>
  <cp:lastModifiedBy>Aleksandra Pietrusińska</cp:lastModifiedBy>
  <cp:revision>89</cp:revision>
  <cp:lastPrinted>2018-08-03T17:56:51Z</cp:lastPrinted>
  <dcterms:created xsi:type="dcterms:W3CDTF">2017-05-24T08:39:35Z</dcterms:created>
  <dcterms:modified xsi:type="dcterms:W3CDTF">2019-10-31T11:14:16Z</dcterms:modified>
</cp:coreProperties>
</file>