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27000200" cy="32399288"/>
  <p:notesSz cx="6858000" cy="9144000"/>
  <p:defaultTextStyle>
    <a:defPPr>
      <a:defRPr lang="pl-PL"/>
    </a:defPPr>
    <a:lvl1pPr marL="0" algn="l" defTabSz="3510098" rtl="0" eaLnBrk="1" latinLnBrk="0" hangingPunct="1">
      <a:defRPr sz="6935" kern="1200">
        <a:solidFill>
          <a:schemeClr val="tx1"/>
        </a:solidFill>
        <a:latin typeface="+mn-lt"/>
        <a:ea typeface="+mn-ea"/>
        <a:cs typeface="+mn-cs"/>
      </a:defRPr>
    </a:lvl1pPr>
    <a:lvl2pPr marL="1755048" algn="l" defTabSz="3510098" rtl="0" eaLnBrk="1" latinLnBrk="0" hangingPunct="1">
      <a:defRPr sz="6935" kern="1200">
        <a:solidFill>
          <a:schemeClr val="tx1"/>
        </a:solidFill>
        <a:latin typeface="+mn-lt"/>
        <a:ea typeface="+mn-ea"/>
        <a:cs typeface="+mn-cs"/>
      </a:defRPr>
    </a:lvl2pPr>
    <a:lvl3pPr marL="3510098" algn="l" defTabSz="3510098" rtl="0" eaLnBrk="1" latinLnBrk="0" hangingPunct="1">
      <a:defRPr sz="6935" kern="1200">
        <a:solidFill>
          <a:schemeClr val="tx1"/>
        </a:solidFill>
        <a:latin typeface="+mn-lt"/>
        <a:ea typeface="+mn-ea"/>
        <a:cs typeface="+mn-cs"/>
      </a:defRPr>
    </a:lvl3pPr>
    <a:lvl4pPr marL="5265146" algn="l" defTabSz="3510098" rtl="0" eaLnBrk="1" latinLnBrk="0" hangingPunct="1">
      <a:defRPr sz="6935" kern="1200">
        <a:solidFill>
          <a:schemeClr val="tx1"/>
        </a:solidFill>
        <a:latin typeface="+mn-lt"/>
        <a:ea typeface="+mn-ea"/>
        <a:cs typeface="+mn-cs"/>
      </a:defRPr>
    </a:lvl4pPr>
    <a:lvl5pPr marL="7020196" algn="l" defTabSz="3510098" rtl="0" eaLnBrk="1" latinLnBrk="0" hangingPunct="1">
      <a:defRPr sz="6935" kern="1200">
        <a:solidFill>
          <a:schemeClr val="tx1"/>
        </a:solidFill>
        <a:latin typeface="+mn-lt"/>
        <a:ea typeface="+mn-ea"/>
        <a:cs typeface="+mn-cs"/>
      </a:defRPr>
    </a:lvl5pPr>
    <a:lvl6pPr marL="8775244" algn="l" defTabSz="3510098" rtl="0" eaLnBrk="1" latinLnBrk="0" hangingPunct="1">
      <a:defRPr sz="6935" kern="1200">
        <a:solidFill>
          <a:schemeClr val="tx1"/>
        </a:solidFill>
        <a:latin typeface="+mn-lt"/>
        <a:ea typeface="+mn-ea"/>
        <a:cs typeface="+mn-cs"/>
      </a:defRPr>
    </a:lvl6pPr>
    <a:lvl7pPr marL="10530292" algn="l" defTabSz="3510098" rtl="0" eaLnBrk="1" latinLnBrk="0" hangingPunct="1">
      <a:defRPr sz="6935" kern="1200">
        <a:solidFill>
          <a:schemeClr val="tx1"/>
        </a:solidFill>
        <a:latin typeface="+mn-lt"/>
        <a:ea typeface="+mn-ea"/>
        <a:cs typeface="+mn-cs"/>
      </a:defRPr>
    </a:lvl7pPr>
    <a:lvl8pPr marL="12285342" algn="l" defTabSz="3510098" rtl="0" eaLnBrk="1" latinLnBrk="0" hangingPunct="1">
      <a:defRPr sz="6935" kern="1200">
        <a:solidFill>
          <a:schemeClr val="tx1"/>
        </a:solidFill>
        <a:latin typeface="+mn-lt"/>
        <a:ea typeface="+mn-ea"/>
        <a:cs typeface="+mn-cs"/>
      </a:defRPr>
    </a:lvl8pPr>
    <a:lvl9pPr marL="14040390" algn="l" defTabSz="3510098" rtl="0" eaLnBrk="1" latinLnBrk="0" hangingPunct="1">
      <a:defRPr sz="69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05" userDrawn="1">
          <p15:clr>
            <a:srgbClr val="A4A3A4"/>
          </p15:clr>
        </p15:guide>
        <p15:guide id="2" pos="85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CCCC00"/>
    <a:srgbClr val="808000"/>
    <a:srgbClr val="669900"/>
    <a:srgbClr val="FFCC66"/>
    <a:srgbClr val="CC6600"/>
    <a:srgbClr val="FFA679"/>
    <a:srgbClr val="EAC73E"/>
    <a:srgbClr val="FFCC00"/>
    <a:srgbClr val="F7A5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Styl jasny 2 — Ak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D7B26C5-4107-4FEC-AEDC-1716B250A1EF}" styleName="Styl jasny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Styl z motywem 1 — Ak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A488322-F2BA-4B5B-9748-0D474271808F}" styleName="Styl pośredni 3 — Ak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008" autoAdjust="0"/>
    <p:restoredTop sz="94660"/>
  </p:normalViewPr>
  <p:slideViewPr>
    <p:cSldViewPr>
      <p:cViewPr>
        <p:scale>
          <a:sx n="50" d="100"/>
          <a:sy n="50" d="100"/>
        </p:scale>
        <p:origin x="178" y="-3173"/>
      </p:cViewPr>
      <p:guideLst>
        <p:guide orient="horz" pos="10205"/>
        <p:guide pos="850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Arkusz1!$B$1</c:f>
              <c:strCache>
                <c:ptCount val="1"/>
                <c:pt idx="0">
                  <c:v>Seria 1</c:v>
                </c:pt>
              </c:strCache>
            </c:strRef>
          </c:tx>
          <c:spPr>
            <a:solidFill>
              <a:schemeClr val="accent6">
                <a:lumMod val="75000"/>
              </a:schemeClr>
            </a:solidFill>
            <a:ln w="9525" cap="flat" cmpd="sng" algn="ctr">
              <a:solidFill>
                <a:schemeClr val="lt1">
                  <a:alpha val="50000"/>
                </a:schemeClr>
              </a:solidFill>
              <a:round/>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pl-PL"/>
                </a:p>
              </c:txPr>
              <c:dLblPos val="inEnd"/>
              <c:showLegendKey val="0"/>
              <c:showVal val="1"/>
              <c:showCatName val="0"/>
              <c:showSerName val="0"/>
              <c:showPercent val="0"/>
              <c:showBubbleSize val="0"/>
              <c:extLst>
                <c:ext xmlns:c16="http://schemas.microsoft.com/office/drawing/2014/chart" uri="{C3380CC4-5D6E-409C-BE32-E72D297353CC}">
                  <c16:uniqueId val="{00000006-90BB-4553-BA88-EDDE6C704CAA}"/>
                </c:ext>
              </c:extLst>
            </c:dLbl>
            <c:dLbl>
              <c:idx val="1"/>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pl-PL"/>
                </a:p>
              </c:txPr>
              <c:dLblPos val="inEnd"/>
              <c:showLegendKey val="0"/>
              <c:showVal val="1"/>
              <c:showCatName val="0"/>
              <c:showSerName val="0"/>
              <c:showPercent val="0"/>
              <c:showBubbleSize val="0"/>
              <c:extLst>
                <c:ext xmlns:c16="http://schemas.microsoft.com/office/drawing/2014/chart" uri="{C3380CC4-5D6E-409C-BE32-E72D297353CC}">
                  <c16:uniqueId val="{00000005-90BB-4553-BA88-EDDE6C704CAA}"/>
                </c:ext>
              </c:extLst>
            </c:dLbl>
            <c:dLbl>
              <c:idx val="2"/>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pl-PL"/>
                </a:p>
              </c:txPr>
              <c:dLblPos val="inEnd"/>
              <c:showLegendKey val="0"/>
              <c:showVal val="1"/>
              <c:showCatName val="0"/>
              <c:showSerName val="0"/>
              <c:showPercent val="0"/>
              <c:showBubbleSize val="0"/>
              <c:extLst>
                <c:ext xmlns:c16="http://schemas.microsoft.com/office/drawing/2014/chart" uri="{C3380CC4-5D6E-409C-BE32-E72D297353CC}">
                  <c16:uniqueId val="{00000004-90BB-4553-BA88-EDDE6C704CAA}"/>
                </c:ext>
              </c:extLst>
            </c:dLbl>
            <c:dLbl>
              <c:idx val="3"/>
              <c:layout>
                <c:manualLayout>
                  <c:x val="1.9995179115082648E-3"/>
                  <c:y val="0.12984342892609296"/>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pl-PL"/>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0BB-4553-BA88-EDDE6C704CAA}"/>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pl-PL"/>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Arkusz1!$A$2:$A$5</c:f>
              <c:strCache>
                <c:ptCount val="4"/>
                <c:pt idx="0">
                  <c:v>SV</c:v>
                </c:pt>
                <c:pt idx="1">
                  <c:v>DMV</c:v>
                </c:pt>
                <c:pt idx="2">
                  <c:v>DNMV</c:v>
                </c:pt>
                <c:pt idx="3">
                  <c:v>dMET</c:v>
                </c:pt>
              </c:strCache>
            </c:strRef>
          </c:cat>
          <c:val>
            <c:numRef>
              <c:f>Arkusz1!$B$2:$B$5</c:f>
              <c:numCache>
                <c:formatCode>General</c:formatCode>
                <c:ptCount val="4"/>
                <c:pt idx="0">
                  <c:v>11.36</c:v>
                </c:pt>
                <c:pt idx="1">
                  <c:v>2.8</c:v>
                </c:pt>
                <c:pt idx="2">
                  <c:v>2.36</c:v>
                </c:pt>
                <c:pt idx="3">
                  <c:v>-0.47</c:v>
                </c:pt>
              </c:numCache>
            </c:numRef>
          </c:val>
          <c:extLst>
            <c:ext xmlns:c16="http://schemas.microsoft.com/office/drawing/2014/chart" uri="{C3380CC4-5D6E-409C-BE32-E72D297353CC}">
              <c16:uniqueId val="{00000000-90BB-4553-BA88-EDDE6C704CAA}"/>
            </c:ext>
          </c:extLst>
        </c:ser>
        <c:dLbls>
          <c:dLblPos val="inEnd"/>
          <c:showLegendKey val="0"/>
          <c:showVal val="1"/>
          <c:showCatName val="0"/>
          <c:showSerName val="0"/>
          <c:showPercent val="0"/>
          <c:showBubbleSize val="0"/>
        </c:dLbls>
        <c:gapWidth val="65"/>
        <c:axId val="1980973103"/>
        <c:axId val="1833258111"/>
      </c:barChart>
      <c:catAx>
        <c:axId val="1980973103"/>
        <c:scaling>
          <c:orientation val="minMax"/>
        </c:scaling>
        <c:delete val="0"/>
        <c:axPos val="b"/>
        <c:title>
          <c:tx>
            <c:rich>
              <a:bodyPr rot="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r>
                  <a:rPr lang="pl-PL" sz="2000" dirty="0"/>
                  <a:t>metAFLP</a:t>
                </a:r>
                <a:r>
                  <a:rPr lang="pl-PL" sz="2000" baseline="0" dirty="0"/>
                  <a:t> </a:t>
                </a:r>
                <a:r>
                  <a:rPr lang="pl-PL" sz="2000" baseline="0" dirty="0" err="1"/>
                  <a:t>characteristics</a:t>
                </a:r>
                <a:endParaRPr lang="pl-PL" sz="2000" dirty="0"/>
              </a:p>
            </c:rich>
          </c:tx>
          <c:layout>
            <c:manualLayout>
              <c:xMode val="edge"/>
              <c:yMode val="edge"/>
              <c:x val="0.33005375268130671"/>
              <c:y val="0.93120650639809344"/>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endParaRPr lang="pl-PL"/>
            </a:p>
          </c:txPr>
        </c:title>
        <c:numFmt formatCode="General" sourceLinked="1"/>
        <c:majorTickMark val="out"/>
        <c:minorTickMark val="none"/>
        <c:tickLblPos val="nextTo"/>
        <c:spPr>
          <a:noFill/>
          <a:ln w="19050" cap="flat" cmpd="sng" algn="ctr">
            <a:solidFill>
              <a:schemeClr val="dk1">
                <a:lumMod val="75000"/>
                <a:lumOff val="25000"/>
              </a:schemeClr>
            </a:solidFill>
            <a:round/>
            <a:headEnd type="none"/>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pl-PL"/>
          </a:p>
        </c:txPr>
        <c:crossAx val="1833258111"/>
        <c:crosses val="autoZero"/>
        <c:auto val="1"/>
        <c:lblAlgn val="ctr"/>
        <c:lblOffset val="100"/>
        <c:noMultiLvlLbl val="0"/>
      </c:catAx>
      <c:valAx>
        <c:axId val="1833258111"/>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r>
                  <a:rPr lang="pl-PL" sz="2000"/>
                  <a:t>% variation</a:t>
                </a:r>
              </a:p>
            </c:rich>
          </c:tx>
          <c:overlay val="0"/>
          <c:spPr>
            <a:noFill/>
            <a:ln>
              <a:noFill/>
            </a:ln>
            <a:effectLst/>
          </c:spPr>
          <c:txPr>
            <a:bodyPr rot="-540000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endParaRPr lang="pl-PL"/>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pl-PL"/>
          </a:p>
        </c:txPr>
        <c:crossAx val="19809731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pl-PL"/>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0.20746</cdr:x>
      <cdr:y>0.14944</cdr:y>
    </cdr:from>
    <cdr:to>
      <cdr:x>0.26745</cdr:x>
      <cdr:y>0.23414</cdr:y>
    </cdr:to>
    <cdr:sp macro="" textlink="">
      <cdr:nvSpPr>
        <cdr:cNvPr id="2" name="pole tekstowe 1">
          <a:extLst xmlns:a="http://schemas.openxmlformats.org/drawingml/2006/main">
            <a:ext uri="{FF2B5EF4-FFF2-40B4-BE49-F238E27FC236}">
              <a16:creationId xmlns:a16="http://schemas.microsoft.com/office/drawing/2014/main" id="{93157DCC-257E-4EA4-8086-4B947BE53632}"/>
            </a:ext>
          </a:extLst>
        </cdr:cNvPr>
        <cdr:cNvSpPr txBox="1"/>
      </cdr:nvSpPr>
      <cdr:spPr>
        <a:xfrm xmlns:a="http://schemas.openxmlformats.org/drawingml/2006/main">
          <a:off x="1590231" y="949430"/>
          <a:ext cx="459764" cy="53817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pl-PL" sz="2400" dirty="0"/>
            <a:t>A</a:t>
          </a:r>
        </a:p>
      </cdr:txBody>
    </cdr:sp>
  </cdr:relSizeAnchor>
  <cdr:relSizeAnchor xmlns:cdr="http://schemas.openxmlformats.org/drawingml/2006/chartDrawing">
    <cdr:from>
      <cdr:x>0.82368</cdr:x>
      <cdr:y>0.7371</cdr:y>
    </cdr:from>
    <cdr:to>
      <cdr:x>0.88366</cdr:x>
      <cdr:y>0.8218</cdr:y>
    </cdr:to>
    <cdr:sp macro="" textlink="">
      <cdr:nvSpPr>
        <cdr:cNvPr id="3" name="pole tekstowe 1">
          <a:extLst xmlns:a="http://schemas.openxmlformats.org/drawingml/2006/main">
            <a:ext uri="{FF2B5EF4-FFF2-40B4-BE49-F238E27FC236}">
              <a16:creationId xmlns:a16="http://schemas.microsoft.com/office/drawing/2014/main" id="{BE228A81-9E5E-43DA-B68E-51DF33E78B8D}"/>
            </a:ext>
          </a:extLst>
        </cdr:cNvPr>
        <cdr:cNvSpPr txBox="1"/>
      </cdr:nvSpPr>
      <cdr:spPr>
        <a:xfrm xmlns:a="http://schemas.openxmlformats.org/drawingml/2006/main">
          <a:off x="6313571" y="4683062"/>
          <a:ext cx="459764" cy="53817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pl-PL" sz="2400" dirty="0"/>
            <a:t>C</a:t>
          </a:r>
        </a:p>
      </cdr:txBody>
    </cdr:sp>
  </cdr:relSizeAnchor>
  <cdr:relSizeAnchor xmlns:cdr="http://schemas.openxmlformats.org/drawingml/2006/chartDrawing">
    <cdr:from>
      <cdr:x>0.63309</cdr:x>
      <cdr:y>0.69718</cdr:y>
    </cdr:from>
    <cdr:to>
      <cdr:x>0.69307</cdr:x>
      <cdr:y>0.78188</cdr:y>
    </cdr:to>
    <cdr:sp macro="" textlink="">
      <cdr:nvSpPr>
        <cdr:cNvPr id="4" name="pole tekstowe 1">
          <a:extLst xmlns:a="http://schemas.openxmlformats.org/drawingml/2006/main">
            <a:ext uri="{FF2B5EF4-FFF2-40B4-BE49-F238E27FC236}">
              <a16:creationId xmlns:a16="http://schemas.microsoft.com/office/drawing/2014/main" id="{BE228A81-9E5E-43DA-B68E-51DF33E78B8D}"/>
            </a:ext>
          </a:extLst>
        </cdr:cNvPr>
        <cdr:cNvSpPr txBox="1"/>
      </cdr:nvSpPr>
      <cdr:spPr>
        <a:xfrm xmlns:a="http://schemas.openxmlformats.org/drawingml/2006/main">
          <a:off x="4852664" y="4429420"/>
          <a:ext cx="459764" cy="53817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pl-PL" sz="2400" dirty="0"/>
            <a:t>B</a:t>
          </a:r>
        </a:p>
      </cdr:txBody>
    </cdr:sp>
  </cdr:relSizeAnchor>
  <cdr:relSizeAnchor xmlns:cdr="http://schemas.openxmlformats.org/drawingml/2006/chartDrawing">
    <cdr:from>
      <cdr:x>0.41702</cdr:x>
      <cdr:y>0.68989</cdr:y>
    </cdr:from>
    <cdr:to>
      <cdr:x>0.477</cdr:x>
      <cdr:y>0.77459</cdr:y>
    </cdr:to>
    <cdr:sp macro="" textlink="">
      <cdr:nvSpPr>
        <cdr:cNvPr id="5" name="pole tekstowe 1">
          <a:extLst xmlns:a="http://schemas.openxmlformats.org/drawingml/2006/main">
            <a:ext uri="{FF2B5EF4-FFF2-40B4-BE49-F238E27FC236}">
              <a16:creationId xmlns:a16="http://schemas.microsoft.com/office/drawing/2014/main" id="{BE228A81-9E5E-43DA-B68E-51DF33E78B8D}"/>
            </a:ext>
          </a:extLst>
        </cdr:cNvPr>
        <cdr:cNvSpPr txBox="1"/>
      </cdr:nvSpPr>
      <cdr:spPr>
        <a:xfrm xmlns:a="http://schemas.openxmlformats.org/drawingml/2006/main">
          <a:off x="3196480" y="4383121"/>
          <a:ext cx="459764" cy="53817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pl-PL" sz="2400" dirty="0"/>
            <a:t>B</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2025017" y="10064785"/>
            <a:ext cx="22950170" cy="6944846"/>
          </a:xfrm>
        </p:spPr>
        <p:txBody>
          <a:bodyPr/>
          <a:lstStyle/>
          <a:p>
            <a:r>
              <a:rPr lang="pl-PL"/>
              <a:t>Kliknij, aby edytować styl</a:t>
            </a:r>
            <a:endParaRPr lang="en-US"/>
          </a:p>
        </p:txBody>
      </p:sp>
      <p:sp>
        <p:nvSpPr>
          <p:cNvPr id="3" name="Podtytuł 2"/>
          <p:cNvSpPr>
            <a:spLocks noGrp="1"/>
          </p:cNvSpPr>
          <p:nvPr>
            <p:ph type="subTitle" idx="1"/>
          </p:nvPr>
        </p:nvSpPr>
        <p:spPr>
          <a:xfrm>
            <a:off x="4050031" y="18359600"/>
            <a:ext cx="18900140" cy="8279818"/>
          </a:xfrm>
        </p:spPr>
        <p:txBody>
          <a:bodyPr/>
          <a:lstStyle>
            <a:lvl1pPr marL="0" indent="0" algn="ctr">
              <a:buNone/>
              <a:defRPr>
                <a:solidFill>
                  <a:schemeClr val="tx1">
                    <a:tint val="75000"/>
                  </a:schemeClr>
                </a:solidFill>
              </a:defRPr>
            </a:lvl1pPr>
            <a:lvl2pPr marL="1610039" indent="0" algn="ctr">
              <a:buNone/>
              <a:defRPr>
                <a:solidFill>
                  <a:schemeClr val="tx1">
                    <a:tint val="75000"/>
                  </a:schemeClr>
                </a:solidFill>
              </a:defRPr>
            </a:lvl2pPr>
            <a:lvl3pPr marL="3220078" indent="0" algn="ctr">
              <a:buNone/>
              <a:defRPr>
                <a:solidFill>
                  <a:schemeClr val="tx1">
                    <a:tint val="75000"/>
                  </a:schemeClr>
                </a:solidFill>
              </a:defRPr>
            </a:lvl3pPr>
            <a:lvl4pPr marL="4830117" indent="0" algn="ctr">
              <a:buNone/>
              <a:defRPr>
                <a:solidFill>
                  <a:schemeClr val="tx1">
                    <a:tint val="75000"/>
                  </a:schemeClr>
                </a:solidFill>
              </a:defRPr>
            </a:lvl4pPr>
            <a:lvl5pPr marL="6440156" indent="0" algn="ctr">
              <a:buNone/>
              <a:defRPr>
                <a:solidFill>
                  <a:schemeClr val="tx1">
                    <a:tint val="75000"/>
                  </a:schemeClr>
                </a:solidFill>
              </a:defRPr>
            </a:lvl5pPr>
            <a:lvl6pPr marL="8050195" indent="0" algn="ctr">
              <a:buNone/>
              <a:defRPr>
                <a:solidFill>
                  <a:schemeClr val="tx1">
                    <a:tint val="75000"/>
                  </a:schemeClr>
                </a:solidFill>
              </a:defRPr>
            </a:lvl6pPr>
            <a:lvl7pPr marL="9660234" indent="0" algn="ctr">
              <a:buNone/>
              <a:defRPr>
                <a:solidFill>
                  <a:schemeClr val="tx1">
                    <a:tint val="75000"/>
                  </a:schemeClr>
                </a:solidFill>
              </a:defRPr>
            </a:lvl7pPr>
            <a:lvl8pPr marL="11270273" indent="0" algn="ctr">
              <a:buNone/>
              <a:defRPr>
                <a:solidFill>
                  <a:schemeClr val="tx1">
                    <a:tint val="75000"/>
                  </a:schemeClr>
                </a:solidFill>
              </a:defRPr>
            </a:lvl8pPr>
            <a:lvl9pPr marL="12880312" indent="0" algn="ctr">
              <a:buNone/>
              <a:defRPr>
                <a:solidFill>
                  <a:schemeClr val="tx1">
                    <a:tint val="75000"/>
                  </a:schemeClr>
                </a:solidFill>
              </a:defRPr>
            </a:lvl9pPr>
          </a:lstStyle>
          <a:p>
            <a:r>
              <a:rPr lang="pl-PL"/>
              <a:t>Kliknij, aby edytować styl wzorca podtytułu</a:t>
            </a:r>
            <a:endParaRPr lang="en-US"/>
          </a:p>
        </p:txBody>
      </p:sp>
      <p:sp>
        <p:nvSpPr>
          <p:cNvPr id="4" name="Symbol zastępczy daty 3"/>
          <p:cNvSpPr>
            <a:spLocks noGrp="1"/>
          </p:cNvSpPr>
          <p:nvPr>
            <p:ph type="dt" sz="half" idx="10"/>
          </p:nvPr>
        </p:nvSpPr>
        <p:spPr/>
        <p:txBody>
          <a:bodyPr/>
          <a:lstStyle/>
          <a:p>
            <a:fld id="{0FAD0B43-5D66-40AB-8ECC-BD07C39A6DF8}" type="datetimeFigureOut">
              <a:rPr lang="en-US" smtClean="0"/>
              <a:pPr/>
              <a:t>9/13/2019</a:t>
            </a:fld>
            <a:endParaRPr lang="en-US"/>
          </a:p>
        </p:txBody>
      </p:sp>
      <p:sp>
        <p:nvSpPr>
          <p:cNvPr id="5" name="Symbol zastępczy stopki 4"/>
          <p:cNvSpPr>
            <a:spLocks noGrp="1"/>
          </p:cNvSpPr>
          <p:nvPr>
            <p:ph type="ftr" sz="quarter" idx="11"/>
          </p:nvPr>
        </p:nvSpPr>
        <p:spPr/>
        <p:txBody>
          <a:bodyPr/>
          <a:lstStyle/>
          <a:p>
            <a:endParaRPr lang="en-US"/>
          </a:p>
        </p:txBody>
      </p:sp>
      <p:sp>
        <p:nvSpPr>
          <p:cNvPr id="6" name="Symbol zastępczy numeru slajdu 5"/>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2584854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p:cNvSpPr>
            <a:spLocks noGrp="1"/>
          </p:cNvSpPr>
          <p:nvPr>
            <p:ph type="dt" sz="half" idx="10"/>
          </p:nvPr>
        </p:nvSpPr>
        <p:spPr/>
        <p:txBody>
          <a:bodyPr/>
          <a:lstStyle/>
          <a:p>
            <a:fld id="{0FAD0B43-5D66-40AB-8ECC-BD07C39A6DF8}" type="datetimeFigureOut">
              <a:rPr lang="en-US" smtClean="0"/>
              <a:pPr/>
              <a:t>9/13/2019</a:t>
            </a:fld>
            <a:endParaRPr lang="en-US"/>
          </a:p>
        </p:txBody>
      </p:sp>
      <p:sp>
        <p:nvSpPr>
          <p:cNvPr id="5" name="Symbol zastępczy stopki 4"/>
          <p:cNvSpPr>
            <a:spLocks noGrp="1"/>
          </p:cNvSpPr>
          <p:nvPr>
            <p:ph type="ftr" sz="quarter" idx="11"/>
          </p:nvPr>
        </p:nvSpPr>
        <p:spPr/>
        <p:txBody>
          <a:bodyPr/>
          <a:lstStyle/>
          <a:p>
            <a:endParaRPr lang="en-US"/>
          </a:p>
        </p:txBody>
      </p:sp>
      <p:sp>
        <p:nvSpPr>
          <p:cNvPr id="6" name="Symbol zastępczy numeru slajdu 5"/>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1296573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19575149" y="1297479"/>
            <a:ext cx="6075045" cy="27644393"/>
          </a:xfrm>
        </p:spPr>
        <p:txBody>
          <a:bodyPr vert="eaVert"/>
          <a:lstStyle/>
          <a:p>
            <a:r>
              <a:rPr lang="pl-PL"/>
              <a:t>Kliknij, aby edytować styl</a:t>
            </a:r>
            <a:endParaRPr lang="en-US"/>
          </a:p>
        </p:txBody>
      </p:sp>
      <p:sp>
        <p:nvSpPr>
          <p:cNvPr id="3" name="Symbol zastępczy tytułu pionowego 2"/>
          <p:cNvSpPr>
            <a:spLocks noGrp="1"/>
          </p:cNvSpPr>
          <p:nvPr>
            <p:ph type="body" orient="vert" idx="1"/>
          </p:nvPr>
        </p:nvSpPr>
        <p:spPr>
          <a:xfrm>
            <a:off x="1350011" y="1297479"/>
            <a:ext cx="17775131" cy="27644393"/>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p:cNvSpPr>
            <a:spLocks noGrp="1"/>
          </p:cNvSpPr>
          <p:nvPr>
            <p:ph type="dt" sz="half" idx="10"/>
          </p:nvPr>
        </p:nvSpPr>
        <p:spPr/>
        <p:txBody>
          <a:bodyPr/>
          <a:lstStyle/>
          <a:p>
            <a:fld id="{0FAD0B43-5D66-40AB-8ECC-BD07C39A6DF8}" type="datetimeFigureOut">
              <a:rPr lang="en-US" smtClean="0"/>
              <a:pPr/>
              <a:t>9/13/2019</a:t>
            </a:fld>
            <a:endParaRPr lang="en-US"/>
          </a:p>
        </p:txBody>
      </p:sp>
      <p:sp>
        <p:nvSpPr>
          <p:cNvPr id="5" name="Symbol zastępczy stopki 4"/>
          <p:cNvSpPr>
            <a:spLocks noGrp="1"/>
          </p:cNvSpPr>
          <p:nvPr>
            <p:ph type="ftr" sz="quarter" idx="11"/>
          </p:nvPr>
        </p:nvSpPr>
        <p:spPr/>
        <p:txBody>
          <a:bodyPr/>
          <a:lstStyle/>
          <a:p>
            <a:endParaRPr lang="en-US"/>
          </a:p>
        </p:txBody>
      </p:sp>
      <p:sp>
        <p:nvSpPr>
          <p:cNvPr id="6" name="Symbol zastępczy numeru slajdu 5"/>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345335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p:cNvSpPr>
            <a:spLocks noGrp="1"/>
          </p:cNvSpPr>
          <p:nvPr>
            <p:ph type="dt" sz="half" idx="10"/>
          </p:nvPr>
        </p:nvSpPr>
        <p:spPr/>
        <p:txBody>
          <a:bodyPr/>
          <a:lstStyle/>
          <a:p>
            <a:fld id="{0FAD0B43-5D66-40AB-8ECC-BD07C39A6DF8}" type="datetimeFigureOut">
              <a:rPr lang="en-US" smtClean="0"/>
              <a:pPr/>
              <a:t>9/13/2019</a:t>
            </a:fld>
            <a:endParaRPr lang="en-US"/>
          </a:p>
        </p:txBody>
      </p:sp>
      <p:sp>
        <p:nvSpPr>
          <p:cNvPr id="5" name="Symbol zastępczy stopki 4"/>
          <p:cNvSpPr>
            <a:spLocks noGrp="1"/>
          </p:cNvSpPr>
          <p:nvPr>
            <p:ph type="ftr" sz="quarter" idx="11"/>
          </p:nvPr>
        </p:nvSpPr>
        <p:spPr/>
        <p:txBody>
          <a:bodyPr/>
          <a:lstStyle/>
          <a:p>
            <a:endParaRPr lang="en-US"/>
          </a:p>
        </p:txBody>
      </p:sp>
      <p:sp>
        <p:nvSpPr>
          <p:cNvPr id="6" name="Symbol zastępczy numeru slajdu 5"/>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348670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2132832" y="20819546"/>
            <a:ext cx="22950170" cy="6434858"/>
          </a:xfrm>
        </p:spPr>
        <p:txBody>
          <a:bodyPr anchor="t"/>
          <a:lstStyle>
            <a:lvl1pPr algn="l">
              <a:defRPr sz="14086" b="1" cap="all"/>
            </a:lvl1pPr>
          </a:lstStyle>
          <a:p>
            <a:r>
              <a:rPr lang="pl-PL"/>
              <a:t>Kliknij, aby edytować styl</a:t>
            </a:r>
            <a:endParaRPr lang="en-US"/>
          </a:p>
        </p:txBody>
      </p:sp>
      <p:sp>
        <p:nvSpPr>
          <p:cNvPr id="3" name="Symbol zastępczy tekstu 2"/>
          <p:cNvSpPr>
            <a:spLocks noGrp="1"/>
          </p:cNvSpPr>
          <p:nvPr>
            <p:ph type="body" idx="1"/>
          </p:nvPr>
        </p:nvSpPr>
        <p:spPr>
          <a:xfrm>
            <a:off x="2132832" y="13732204"/>
            <a:ext cx="22950170" cy="7087341"/>
          </a:xfrm>
        </p:spPr>
        <p:txBody>
          <a:bodyPr anchor="b"/>
          <a:lstStyle>
            <a:lvl1pPr marL="0" indent="0">
              <a:buNone/>
              <a:defRPr sz="7043">
                <a:solidFill>
                  <a:schemeClr val="tx1">
                    <a:tint val="75000"/>
                  </a:schemeClr>
                </a:solidFill>
              </a:defRPr>
            </a:lvl1pPr>
            <a:lvl2pPr marL="1610039" indent="0">
              <a:buNone/>
              <a:defRPr sz="6358">
                <a:solidFill>
                  <a:schemeClr val="tx1">
                    <a:tint val="75000"/>
                  </a:schemeClr>
                </a:solidFill>
              </a:defRPr>
            </a:lvl2pPr>
            <a:lvl3pPr marL="3220078" indent="0">
              <a:buNone/>
              <a:defRPr sz="5674">
                <a:solidFill>
                  <a:schemeClr val="tx1">
                    <a:tint val="75000"/>
                  </a:schemeClr>
                </a:solidFill>
              </a:defRPr>
            </a:lvl3pPr>
            <a:lvl4pPr marL="4830117" indent="0">
              <a:buNone/>
              <a:defRPr sz="4891">
                <a:solidFill>
                  <a:schemeClr val="tx1">
                    <a:tint val="75000"/>
                  </a:schemeClr>
                </a:solidFill>
              </a:defRPr>
            </a:lvl4pPr>
            <a:lvl5pPr marL="6440156" indent="0">
              <a:buNone/>
              <a:defRPr sz="4891">
                <a:solidFill>
                  <a:schemeClr val="tx1">
                    <a:tint val="75000"/>
                  </a:schemeClr>
                </a:solidFill>
              </a:defRPr>
            </a:lvl5pPr>
            <a:lvl6pPr marL="8050195" indent="0">
              <a:buNone/>
              <a:defRPr sz="4891">
                <a:solidFill>
                  <a:schemeClr val="tx1">
                    <a:tint val="75000"/>
                  </a:schemeClr>
                </a:solidFill>
              </a:defRPr>
            </a:lvl6pPr>
            <a:lvl7pPr marL="9660234" indent="0">
              <a:buNone/>
              <a:defRPr sz="4891">
                <a:solidFill>
                  <a:schemeClr val="tx1">
                    <a:tint val="75000"/>
                  </a:schemeClr>
                </a:solidFill>
              </a:defRPr>
            </a:lvl7pPr>
            <a:lvl8pPr marL="11270273" indent="0">
              <a:buNone/>
              <a:defRPr sz="4891">
                <a:solidFill>
                  <a:schemeClr val="tx1">
                    <a:tint val="75000"/>
                  </a:schemeClr>
                </a:solidFill>
              </a:defRPr>
            </a:lvl8pPr>
            <a:lvl9pPr marL="12880312" indent="0">
              <a:buNone/>
              <a:defRPr sz="4891">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0FAD0B43-5D66-40AB-8ECC-BD07C39A6DF8}" type="datetimeFigureOut">
              <a:rPr lang="en-US" smtClean="0"/>
              <a:pPr/>
              <a:t>9/13/2019</a:t>
            </a:fld>
            <a:endParaRPr lang="en-US"/>
          </a:p>
        </p:txBody>
      </p:sp>
      <p:sp>
        <p:nvSpPr>
          <p:cNvPr id="5" name="Symbol zastępczy stopki 4"/>
          <p:cNvSpPr>
            <a:spLocks noGrp="1"/>
          </p:cNvSpPr>
          <p:nvPr>
            <p:ph type="ftr" sz="quarter" idx="11"/>
          </p:nvPr>
        </p:nvSpPr>
        <p:spPr/>
        <p:txBody>
          <a:bodyPr/>
          <a:lstStyle/>
          <a:p>
            <a:endParaRPr lang="en-US"/>
          </a:p>
        </p:txBody>
      </p:sp>
      <p:sp>
        <p:nvSpPr>
          <p:cNvPr id="6" name="Symbol zastępczy numeru slajdu 5"/>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102469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zawartości 2"/>
          <p:cNvSpPr>
            <a:spLocks noGrp="1"/>
          </p:cNvSpPr>
          <p:nvPr>
            <p:ph sz="half" idx="1"/>
          </p:nvPr>
        </p:nvSpPr>
        <p:spPr>
          <a:xfrm>
            <a:off x="1350011" y="7559836"/>
            <a:ext cx="11925088" cy="21382034"/>
          </a:xfrm>
        </p:spPr>
        <p:txBody>
          <a:bodyPr/>
          <a:lstStyle>
            <a:lvl1pPr>
              <a:defRPr sz="9880"/>
            </a:lvl1pPr>
            <a:lvl2pPr>
              <a:defRPr sz="8413"/>
            </a:lvl2pPr>
            <a:lvl3pPr>
              <a:defRPr sz="7043"/>
            </a:lvl3pPr>
            <a:lvl4pPr>
              <a:defRPr sz="6358"/>
            </a:lvl4pPr>
            <a:lvl5pPr>
              <a:defRPr sz="6358"/>
            </a:lvl5pPr>
            <a:lvl6pPr>
              <a:defRPr sz="6358"/>
            </a:lvl6pPr>
            <a:lvl7pPr>
              <a:defRPr sz="6358"/>
            </a:lvl7pPr>
            <a:lvl8pPr>
              <a:defRPr sz="6358"/>
            </a:lvl8pPr>
            <a:lvl9pPr>
              <a:defRPr sz="6358"/>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p:cNvSpPr>
            <a:spLocks noGrp="1"/>
          </p:cNvSpPr>
          <p:nvPr>
            <p:ph sz="half" idx="2"/>
          </p:nvPr>
        </p:nvSpPr>
        <p:spPr>
          <a:xfrm>
            <a:off x="13725101" y="7559836"/>
            <a:ext cx="11925088" cy="21382034"/>
          </a:xfrm>
        </p:spPr>
        <p:txBody>
          <a:bodyPr/>
          <a:lstStyle>
            <a:lvl1pPr>
              <a:defRPr sz="9880"/>
            </a:lvl1pPr>
            <a:lvl2pPr>
              <a:defRPr sz="8413"/>
            </a:lvl2pPr>
            <a:lvl3pPr>
              <a:defRPr sz="7043"/>
            </a:lvl3pPr>
            <a:lvl4pPr>
              <a:defRPr sz="6358"/>
            </a:lvl4pPr>
            <a:lvl5pPr>
              <a:defRPr sz="6358"/>
            </a:lvl5pPr>
            <a:lvl6pPr>
              <a:defRPr sz="6358"/>
            </a:lvl6pPr>
            <a:lvl7pPr>
              <a:defRPr sz="6358"/>
            </a:lvl7pPr>
            <a:lvl8pPr>
              <a:defRPr sz="6358"/>
            </a:lvl8pPr>
            <a:lvl9pPr>
              <a:defRPr sz="6358"/>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p:cNvSpPr>
            <a:spLocks noGrp="1"/>
          </p:cNvSpPr>
          <p:nvPr>
            <p:ph type="dt" sz="half" idx="10"/>
          </p:nvPr>
        </p:nvSpPr>
        <p:spPr/>
        <p:txBody>
          <a:bodyPr/>
          <a:lstStyle/>
          <a:p>
            <a:fld id="{0FAD0B43-5D66-40AB-8ECC-BD07C39A6DF8}" type="datetimeFigureOut">
              <a:rPr lang="en-US" smtClean="0"/>
              <a:pPr/>
              <a:t>9/13/2019</a:t>
            </a:fld>
            <a:endParaRPr lang="en-US"/>
          </a:p>
        </p:txBody>
      </p:sp>
      <p:sp>
        <p:nvSpPr>
          <p:cNvPr id="6" name="Symbol zastępczy stopki 5"/>
          <p:cNvSpPr>
            <a:spLocks noGrp="1"/>
          </p:cNvSpPr>
          <p:nvPr>
            <p:ph type="ftr" sz="quarter" idx="11"/>
          </p:nvPr>
        </p:nvSpPr>
        <p:spPr/>
        <p:txBody>
          <a:bodyPr/>
          <a:lstStyle/>
          <a:p>
            <a:endParaRPr lang="en-US"/>
          </a:p>
        </p:txBody>
      </p:sp>
      <p:sp>
        <p:nvSpPr>
          <p:cNvPr id="7" name="Symbol zastępczy numeru slajdu 6"/>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55258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endParaRPr lang="en-US"/>
          </a:p>
        </p:txBody>
      </p:sp>
      <p:sp>
        <p:nvSpPr>
          <p:cNvPr id="3" name="Symbol zastępczy tekstu 2"/>
          <p:cNvSpPr>
            <a:spLocks noGrp="1"/>
          </p:cNvSpPr>
          <p:nvPr>
            <p:ph type="body" idx="1"/>
          </p:nvPr>
        </p:nvSpPr>
        <p:spPr>
          <a:xfrm>
            <a:off x="1350012" y="7252345"/>
            <a:ext cx="11929777" cy="3022430"/>
          </a:xfrm>
        </p:spPr>
        <p:txBody>
          <a:bodyPr anchor="b"/>
          <a:lstStyle>
            <a:lvl1pPr marL="0" indent="0">
              <a:buNone/>
              <a:defRPr sz="8413" b="1"/>
            </a:lvl1pPr>
            <a:lvl2pPr marL="1610039" indent="0">
              <a:buNone/>
              <a:defRPr sz="7043" b="1"/>
            </a:lvl2pPr>
            <a:lvl3pPr marL="3220078" indent="0">
              <a:buNone/>
              <a:defRPr sz="6358" b="1"/>
            </a:lvl3pPr>
            <a:lvl4pPr marL="4830117" indent="0">
              <a:buNone/>
              <a:defRPr sz="5674" b="1"/>
            </a:lvl4pPr>
            <a:lvl5pPr marL="6440156" indent="0">
              <a:buNone/>
              <a:defRPr sz="5674" b="1"/>
            </a:lvl5pPr>
            <a:lvl6pPr marL="8050195" indent="0">
              <a:buNone/>
              <a:defRPr sz="5674" b="1"/>
            </a:lvl6pPr>
            <a:lvl7pPr marL="9660234" indent="0">
              <a:buNone/>
              <a:defRPr sz="5674" b="1"/>
            </a:lvl7pPr>
            <a:lvl8pPr marL="11270273" indent="0">
              <a:buNone/>
              <a:defRPr sz="5674" b="1"/>
            </a:lvl8pPr>
            <a:lvl9pPr marL="12880312" indent="0">
              <a:buNone/>
              <a:defRPr sz="5674" b="1"/>
            </a:lvl9pPr>
          </a:lstStyle>
          <a:p>
            <a:pPr lvl="0"/>
            <a:r>
              <a:rPr lang="pl-PL"/>
              <a:t>Kliknij, aby edytować style wzorca tekstu</a:t>
            </a:r>
          </a:p>
        </p:txBody>
      </p:sp>
      <p:sp>
        <p:nvSpPr>
          <p:cNvPr id="4" name="Symbol zastępczy zawartości 3"/>
          <p:cNvSpPr>
            <a:spLocks noGrp="1"/>
          </p:cNvSpPr>
          <p:nvPr>
            <p:ph sz="half" idx="2"/>
          </p:nvPr>
        </p:nvSpPr>
        <p:spPr>
          <a:xfrm>
            <a:off x="1350012" y="10274775"/>
            <a:ext cx="11929777" cy="18667093"/>
          </a:xfrm>
        </p:spPr>
        <p:txBody>
          <a:bodyPr/>
          <a:lstStyle>
            <a:lvl1pPr>
              <a:defRPr sz="8413"/>
            </a:lvl1pPr>
            <a:lvl2pPr>
              <a:defRPr sz="7043"/>
            </a:lvl2pPr>
            <a:lvl3pPr>
              <a:defRPr sz="6358"/>
            </a:lvl3pPr>
            <a:lvl4pPr>
              <a:defRPr sz="5674"/>
            </a:lvl4pPr>
            <a:lvl5pPr>
              <a:defRPr sz="5674"/>
            </a:lvl5pPr>
            <a:lvl6pPr>
              <a:defRPr sz="5674"/>
            </a:lvl6pPr>
            <a:lvl7pPr>
              <a:defRPr sz="5674"/>
            </a:lvl7pPr>
            <a:lvl8pPr>
              <a:defRPr sz="5674"/>
            </a:lvl8pPr>
            <a:lvl9pPr>
              <a:defRPr sz="5674"/>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p:cNvSpPr>
            <a:spLocks noGrp="1"/>
          </p:cNvSpPr>
          <p:nvPr>
            <p:ph type="body" sz="quarter" idx="3"/>
          </p:nvPr>
        </p:nvSpPr>
        <p:spPr>
          <a:xfrm>
            <a:off x="13715732" y="7252345"/>
            <a:ext cx="11934463" cy="3022430"/>
          </a:xfrm>
        </p:spPr>
        <p:txBody>
          <a:bodyPr anchor="b"/>
          <a:lstStyle>
            <a:lvl1pPr marL="0" indent="0">
              <a:buNone/>
              <a:defRPr sz="8413" b="1"/>
            </a:lvl1pPr>
            <a:lvl2pPr marL="1610039" indent="0">
              <a:buNone/>
              <a:defRPr sz="7043" b="1"/>
            </a:lvl2pPr>
            <a:lvl3pPr marL="3220078" indent="0">
              <a:buNone/>
              <a:defRPr sz="6358" b="1"/>
            </a:lvl3pPr>
            <a:lvl4pPr marL="4830117" indent="0">
              <a:buNone/>
              <a:defRPr sz="5674" b="1"/>
            </a:lvl4pPr>
            <a:lvl5pPr marL="6440156" indent="0">
              <a:buNone/>
              <a:defRPr sz="5674" b="1"/>
            </a:lvl5pPr>
            <a:lvl6pPr marL="8050195" indent="0">
              <a:buNone/>
              <a:defRPr sz="5674" b="1"/>
            </a:lvl6pPr>
            <a:lvl7pPr marL="9660234" indent="0">
              <a:buNone/>
              <a:defRPr sz="5674" b="1"/>
            </a:lvl7pPr>
            <a:lvl8pPr marL="11270273" indent="0">
              <a:buNone/>
              <a:defRPr sz="5674" b="1"/>
            </a:lvl8pPr>
            <a:lvl9pPr marL="12880312" indent="0">
              <a:buNone/>
              <a:defRPr sz="5674" b="1"/>
            </a:lvl9pPr>
          </a:lstStyle>
          <a:p>
            <a:pPr lvl="0"/>
            <a:r>
              <a:rPr lang="pl-PL"/>
              <a:t>Kliknij, aby edytować style wzorca tekstu</a:t>
            </a:r>
          </a:p>
        </p:txBody>
      </p:sp>
      <p:sp>
        <p:nvSpPr>
          <p:cNvPr id="6" name="Symbol zastępczy zawartości 5"/>
          <p:cNvSpPr>
            <a:spLocks noGrp="1"/>
          </p:cNvSpPr>
          <p:nvPr>
            <p:ph sz="quarter" idx="4"/>
          </p:nvPr>
        </p:nvSpPr>
        <p:spPr>
          <a:xfrm>
            <a:off x="13715732" y="10274775"/>
            <a:ext cx="11934463" cy="18667093"/>
          </a:xfrm>
        </p:spPr>
        <p:txBody>
          <a:bodyPr/>
          <a:lstStyle>
            <a:lvl1pPr>
              <a:defRPr sz="8413"/>
            </a:lvl1pPr>
            <a:lvl2pPr>
              <a:defRPr sz="7043"/>
            </a:lvl2pPr>
            <a:lvl3pPr>
              <a:defRPr sz="6358"/>
            </a:lvl3pPr>
            <a:lvl4pPr>
              <a:defRPr sz="5674"/>
            </a:lvl4pPr>
            <a:lvl5pPr>
              <a:defRPr sz="5674"/>
            </a:lvl5pPr>
            <a:lvl6pPr>
              <a:defRPr sz="5674"/>
            </a:lvl6pPr>
            <a:lvl7pPr>
              <a:defRPr sz="5674"/>
            </a:lvl7pPr>
            <a:lvl8pPr>
              <a:defRPr sz="5674"/>
            </a:lvl8pPr>
            <a:lvl9pPr>
              <a:defRPr sz="5674"/>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p:cNvSpPr>
            <a:spLocks noGrp="1"/>
          </p:cNvSpPr>
          <p:nvPr>
            <p:ph type="dt" sz="half" idx="10"/>
          </p:nvPr>
        </p:nvSpPr>
        <p:spPr/>
        <p:txBody>
          <a:bodyPr/>
          <a:lstStyle/>
          <a:p>
            <a:fld id="{0FAD0B43-5D66-40AB-8ECC-BD07C39A6DF8}" type="datetimeFigureOut">
              <a:rPr lang="en-US" smtClean="0"/>
              <a:pPr/>
              <a:t>9/13/2019</a:t>
            </a:fld>
            <a:endParaRPr lang="en-US"/>
          </a:p>
        </p:txBody>
      </p:sp>
      <p:sp>
        <p:nvSpPr>
          <p:cNvPr id="8" name="Symbol zastępczy stopki 7"/>
          <p:cNvSpPr>
            <a:spLocks noGrp="1"/>
          </p:cNvSpPr>
          <p:nvPr>
            <p:ph type="ftr" sz="quarter" idx="11"/>
          </p:nvPr>
        </p:nvSpPr>
        <p:spPr/>
        <p:txBody>
          <a:bodyPr/>
          <a:lstStyle/>
          <a:p>
            <a:endParaRPr lang="en-US"/>
          </a:p>
        </p:txBody>
      </p:sp>
      <p:sp>
        <p:nvSpPr>
          <p:cNvPr id="9" name="Symbol zastępczy numeru slajdu 8"/>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427688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daty 2"/>
          <p:cNvSpPr>
            <a:spLocks noGrp="1"/>
          </p:cNvSpPr>
          <p:nvPr>
            <p:ph type="dt" sz="half" idx="10"/>
          </p:nvPr>
        </p:nvSpPr>
        <p:spPr/>
        <p:txBody>
          <a:bodyPr/>
          <a:lstStyle/>
          <a:p>
            <a:fld id="{0FAD0B43-5D66-40AB-8ECC-BD07C39A6DF8}" type="datetimeFigureOut">
              <a:rPr lang="en-US" smtClean="0"/>
              <a:pPr/>
              <a:t>9/13/2019</a:t>
            </a:fld>
            <a:endParaRPr lang="en-US"/>
          </a:p>
        </p:txBody>
      </p:sp>
      <p:sp>
        <p:nvSpPr>
          <p:cNvPr id="4" name="Symbol zastępczy stopki 3"/>
          <p:cNvSpPr>
            <a:spLocks noGrp="1"/>
          </p:cNvSpPr>
          <p:nvPr>
            <p:ph type="ftr" sz="quarter" idx="11"/>
          </p:nvPr>
        </p:nvSpPr>
        <p:spPr/>
        <p:txBody>
          <a:bodyPr/>
          <a:lstStyle/>
          <a:p>
            <a:endParaRPr lang="en-US"/>
          </a:p>
        </p:txBody>
      </p:sp>
      <p:sp>
        <p:nvSpPr>
          <p:cNvPr id="5" name="Symbol zastępczy numeru slajdu 4"/>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102313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0FAD0B43-5D66-40AB-8ECC-BD07C39A6DF8}" type="datetimeFigureOut">
              <a:rPr lang="en-US" smtClean="0"/>
              <a:pPr/>
              <a:t>9/13/2019</a:t>
            </a:fld>
            <a:endParaRPr lang="en-US"/>
          </a:p>
        </p:txBody>
      </p:sp>
      <p:sp>
        <p:nvSpPr>
          <p:cNvPr id="3" name="Symbol zastępczy stopki 2"/>
          <p:cNvSpPr>
            <a:spLocks noGrp="1"/>
          </p:cNvSpPr>
          <p:nvPr>
            <p:ph type="ftr" sz="quarter" idx="11"/>
          </p:nvPr>
        </p:nvSpPr>
        <p:spPr/>
        <p:txBody>
          <a:bodyPr/>
          <a:lstStyle/>
          <a:p>
            <a:endParaRPr lang="en-US"/>
          </a:p>
        </p:txBody>
      </p:sp>
      <p:sp>
        <p:nvSpPr>
          <p:cNvPr id="4" name="Symbol zastępczy numeru slajdu 3"/>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1454533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350014" y="1289973"/>
            <a:ext cx="8882880" cy="5489880"/>
          </a:xfrm>
        </p:spPr>
        <p:txBody>
          <a:bodyPr anchor="b"/>
          <a:lstStyle>
            <a:lvl1pPr algn="l">
              <a:defRPr sz="7043" b="1"/>
            </a:lvl1pPr>
          </a:lstStyle>
          <a:p>
            <a:r>
              <a:rPr lang="pl-PL"/>
              <a:t>Kliknij, aby edytować styl</a:t>
            </a:r>
            <a:endParaRPr lang="en-US"/>
          </a:p>
        </p:txBody>
      </p:sp>
      <p:sp>
        <p:nvSpPr>
          <p:cNvPr id="3" name="Symbol zastępczy zawartości 2"/>
          <p:cNvSpPr>
            <a:spLocks noGrp="1"/>
          </p:cNvSpPr>
          <p:nvPr>
            <p:ph idx="1"/>
          </p:nvPr>
        </p:nvSpPr>
        <p:spPr>
          <a:xfrm>
            <a:off x="10556330" y="1289976"/>
            <a:ext cx="15093862" cy="27651895"/>
          </a:xfrm>
        </p:spPr>
        <p:txBody>
          <a:bodyPr/>
          <a:lstStyle>
            <a:lvl1pPr>
              <a:defRPr sz="11249"/>
            </a:lvl1pPr>
            <a:lvl2pPr>
              <a:defRPr sz="9880"/>
            </a:lvl2pPr>
            <a:lvl3pPr>
              <a:defRPr sz="8413"/>
            </a:lvl3pPr>
            <a:lvl4pPr>
              <a:defRPr sz="7043"/>
            </a:lvl4pPr>
            <a:lvl5pPr>
              <a:defRPr sz="7043"/>
            </a:lvl5pPr>
            <a:lvl6pPr>
              <a:defRPr sz="7043"/>
            </a:lvl6pPr>
            <a:lvl7pPr>
              <a:defRPr sz="7043"/>
            </a:lvl7pPr>
            <a:lvl8pPr>
              <a:defRPr sz="7043"/>
            </a:lvl8pPr>
            <a:lvl9pPr>
              <a:defRPr sz="7043"/>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p:cNvSpPr>
            <a:spLocks noGrp="1"/>
          </p:cNvSpPr>
          <p:nvPr>
            <p:ph type="body" sz="half" idx="2"/>
          </p:nvPr>
        </p:nvSpPr>
        <p:spPr>
          <a:xfrm>
            <a:off x="1350014" y="6779855"/>
            <a:ext cx="8882880" cy="22162016"/>
          </a:xfrm>
        </p:spPr>
        <p:txBody>
          <a:bodyPr/>
          <a:lstStyle>
            <a:lvl1pPr marL="0" indent="0">
              <a:buNone/>
              <a:defRPr sz="4891"/>
            </a:lvl1pPr>
            <a:lvl2pPr marL="1610039" indent="0">
              <a:buNone/>
              <a:defRPr sz="4206"/>
            </a:lvl2pPr>
            <a:lvl3pPr marL="3220078" indent="0">
              <a:buNone/>
              <a:defRPr sz="3522"/>
            </a:lvl3pPr>
            <a:lvl4pPr marL="4830117" indent="0">
              <a:buNone/>
              <a:defRPr sz="3130"/>
            </a:lvl4pPr>
            <a:lvl5pPr marL="6440156" indent="0">
              <a:buNone/>
              <a:defRPr sz="3130"/>
            </a:lvl5pPr>
            <a:lvl6pPr marL="8050195" indent="0">
              <a:buNone/>
              <a:defRPr sz="3130"/>
            </a:lvl6pPr>
            <a:lvl7pPr marL="9660234" indent="0">
              <a:buNone/>
              <a:defRPr sz="3130"/>
            </a:lvl7pPr>
            <a:lvl8pPr marL="11270273" indent="0">
              <a:buNone/>
              <a:defRPr sz="3130"/>
            </a:lvl8pPr>
            <a:lvl9pPr marL="12880312" indent="0">
              <a:buNone/>
              <a:defRPr sz="313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0FAD0B43-5D66-40AB-8ECC-BD07C39A6DF8}" type="datetimeFigureOut">
              <a:rPr lang="en-US" smtClean="0"/>
              <a:pPr/>
              <a:t>9/13/2019</a:t>
            </a:fld>
            <a:endParaRPr lang="en-US"/>
          </a:p>
        </p:txBody>
      </p:sp>
      <p:sp>
        <p:nvSpPr>
          <p:cNvPr id="6" name="Symbol zastępczy stopki 5"/>
          <p:cNvSpPr>
            <a:spLocks noGrp="1"/>
          </p:cNvSpPr>
          <p:nvPr>
            <p:ph type="ftr" sz="quarter" idx="11"/>
          </p:nvPr>
        </p:nvSpPr>
        <p:spPr/>
        <p:txBody>
          <a:bodyPr/>
          <a:lstStyle/>
          <a:p>
            <a:endParaRPr lang="en-US"/>
          </a:p>
        </p:txBody>
      </p:sp>
      <p:sp>
        <p:nvSpPr>
          <p:cNvPr id="7" name="Symbol zastępczy numeru slajdu 6"/>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2423403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292230" y="22679503"/>
            <a:ext cx="16200120" cy="2677443"/>
          </a:xfrm>
        </p:spPr>
        <p:txBody>
          <a:bodyPr anchor="b"/>
          <a:lstStyle>
            <a:lvl1pPr algn="l">
              <a:defRPr sz="7043" b="1"/>
            </a:lvl1pPr>
          </a:lstStyle>
          <a:p>
            <a:r>
              <a:rPr lang="pl-PL"/>
              <a:t>Kliknij, aby edytować styl</a:t>
            </a:r>
            <a:endParaRPr lang="en-US"/>
          </a:p>
        </p:txBody>
      </p:sp>
      <p:sp>
        <p:nvSpPr>
          <p:cNvPr id="3" name="Symbol zastępczy obrazu 2"/>
          <p:cNvSpPr>
            <a:spLocks noGrp="1"/>
          </p:cNvSpPr>
          <p:nvPr>
            <p:ph type="pic" idx="1"/>
          </p:nvPr>
        </p:nvSpPr>
        <p:spPr>
          <a:xfrm>
            <a:off x="5292230" y="2894938"/>
            <a:ext cx="16200120" cy="19439573"/>
          </a:xfrm>
        </p:spPr>
        <p:txBody>
          <a:bodyPr/>
          <a:lstStyle>
            <a:lvl1pPr marL="0" indent="0">
              <a:buNone/>
              <a:defRPr sz="11249"/>
            </a:lvl1pPr>
            <a:lvl2pPr marL="1610039" indent="0">
              <a:buNone/>
              <a:defRPr sz="9880"/>
            </a:lvl2pPr>
            <a:lvl3pPr marL="3220078" indent="0">
              <a:buNone/>
              <a:defRPr sz="8413"/>
            </a:lvl3pPr>
            <a:lvl4pPr marL="4830117" indent="0">
              <a:buNone/>
              <a:defRPr sz="7043"/>
            </a:lvl4pPr>
            <a:lvl5pPr marL="6440156" indent="0">
              <a:buNone/>
              <a:defRPr sz="7043"/>
            </a:lvl5pPr>
            <a:lvl6pPr marL="8050195" indent="0">
              <a:buNone/>
              <a:defRPr sz="7043"/>
            </a:lvl6pPr>
            <a:lvl7pPr marL="9660234" indent="0">
              <a:buNone/>
              <a:defRPr sz="7043"/>
            </a:lvl7pPr>
            <a:lvl8pPr marL="11270273" indent="0">
              <a:buNone/>
              <a:defRPr sz="7043"/>
            </a:lvl8pPr>
            <a:lvl9pPr marL="12880312" indent="0">
              <a:buNone/>
              <a:defRPr sz="7043"/>
            </a:lvl9pPr>
          </a:lstStyle>
          <a:p>
            <a:endParaRPr lang="en-US"/>
          </a:p>
        </p:txBody>
      </p:sp>
      <p:sp>
        <p:nvSpPr>
          <p:cNvPr id="4" name="Symbol zastępczy tekstu 3"/>
          <p:cNvSpPr>
            <a:spLocks noGrp="1"/>
          </p:cNvSpPr>
          <p:nvPr>
            <p:ph type="body" sz="half" idx="2"/>
          </p:nvPr>
        </p:nvSpPr>
        <p:spPr>
          <a:xfrm>
            <a:off x="5292230" y="25356945"/>
            <a:ext cx="16200120" cy="3802415"/>
          </a:xfrm>
        </p:spPr>
        <p:txBody>
          <a:bodyPr/>
          <a:lstStyle>
            <a:lvl1pPr marL="0" indent="0">
              <a:buNone/>
              <a:defRPr sz="4891"/>
            </a:lvl1pPr>
            <a:lvl2pPr marL="1610039" indent="0">
              <a:buNone/>
              <a:defRPr sz="4206"/>
            </a:lvl2pPr>
            <a:lvl3pPr marL="3220078" indent="0">
              <a:buNone/>
              <a:defRPr sz="3522"/>
            </a:lvl3pPr>
            <a:lvl4pPr marL="4830117" indent="0">
              <a:buNone/>
              <a:defRPr sz="3130"/>
            </a:lvl4pPr>
            <a:lvl5pPr marL="6440156" indent="0">
              <a:buNone/>
              <a:defRPr sz="3130"/>
            </a:lvl5pPr>
            <a:lvl6pPr marL="8050195" indent="0">
              <a:buNone/>
              <a:defRPr sz="3130"/>
            </a:lvl6pPr>
            <a:lvl7pPr marL="9660234" indent="0">
              <a:buNone/>
              <a:defRPr sz="3130"/>
            </a:lvl7pPr>
            <a:lvl8pPr marL="11270273" indent="0">
              <a:buNone/>
              <a:defRPr sz="3130"/>
            </a:lvl8pPr>
            <a:lvl9pPr marL="12880312" indent="0">
              <a:buNone/>
              <a:defRPr sz="313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0FAD0B43-5D66-40AB-8ECC-BD07C39A6DF8}" type="datetimeFigureOut">
              <a:rPr lang="en-US" smtClean="0"/>
              <a:pPr/>
              <a:t>9/13/2019</a:t>
            </a:fld>
            <a:endParaRPr lang="en-US"/>
          </a:p>
        </p:txBody>
      </p:sp>
      <p:sp>
        <p:nvSpPr>
          <p:cNvPr id="6" name="Symbol zastępczy stopki 5"/>
          <p:cNvSpPr>
            <a:spLocks noGrp="1"/>
          </p:cNvSpPr>
          <p:nvPr>
            <p:ph type="ftr" sz="quarter" idx="11"/>
          </p:nvPr>
        </p:nvSpPr>
        <p:spPr/>
        <p:txBody>
          <a:bodyPr/>
          <a:lstStyle/>
          <a:p>
            <a:endParaRPr lang="en-US"/>
          </a:p>
        </p:txBody>
      </p:sp>
      <p:sp>
        <p:nvSpPr>
          <p:cNvPr id="7" name="Symbol zastępczy numeru slajdu 6"/>
          <p:cNvSpPr>
            <a:spLocks noGrp="1"/>
          </p:cNvSpPr>
          <p:nvPr>
            <p:ph type="sldNum" sz="quarter" idx="12"/>
          </p:nvPr>
        </p:nvSpPr>
        <p:spPr/>
        <p:txBody>
          <a:bodyPr/>
          <a:lstStyle/>
          <a:p>
            <a:fld id="{A3DFD5A8-5845-46DF-87C0-E601162E2F60}" type="slidenum">
              <a:rPr lang="en-US" smtClean="0"/>
              <a:pPr/>
              <a:t>‹#›</a:t>
            </a:fld>
            <a:endParaRPr lang="en-US"/>
          </a:p>
        </p:txBody>
      </p:sp>
    </p:spTree>
    <p:extLst>
      <p:ext uri="{BB962C8B-B14F-4D97-AF65-F5344CB8AC3E}">
        <p14:creationId xmlns:p14="http://schemas.microsoft.com/office/powerpoint/2010/main" val="2208547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1350011" y="1297475"/>
            <a:ext cx="24300180" cy="5399883"/>
          </a:xfrm>
          <a:prstGeom prst="rect">
            <a:avLst/>
          </a:prstGeom>
        </p:spPr>
        <p:txBody>
          <a:bodyPr vert="horz" lIns="329184" tIns="164592" rIns="329184" bIns="164592" rtlCol="0" anchor="ctr">
            <a:normAutofit/>
          </a:bodyPr>
          <a:lstStyle/>
          <a:p>
            <a:r>
              <a:rPr lang="pl-PL"/>
              <a:t>Kliknij, aby edytować styl</a:t>
            </a:r>
            <a:endParaRPr lang="en-US"/>
          </a:p>
        </p:txBody>
      </p:sp>
      <p:sp>
        <p:nvSpPr>
          <p:cNvPr id="3" name="Symbol zastępczy tekstu 2"/>
          <p:cNvSpPr>
            <a:spLocks noGrp="1"/>
          </p:cNvSpPr>
          <p:nvPr>
            <p:ph type="body" idx="1"/>
          </p:nvPr>
        </p:nvSpPr>
        <p:spPr>
          <a:xfrm>
            <a:off x="1350011" y="7559836"/>
            <a:ext cx="24300180" cy="21382034"/>
          </a:xfrm>
          <a:prstGeom prst="rect">
            <a:avLst/>
          </a:prstGeom>
        </p:spPr>
        <p:txBody>
          <a:bodyPr vert="horz" lIns="329184" tIns="164592" rIns="329184" bIns="164592"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p:cNvSpPr>
            <a:spLocks noGrp="1"/>
          </p:cNvSpPr>
          <p:nvPr>
            <p:ph type="dt" sz="half" idx="2"/>
          </p:nvPr>
        </p:nvSpPr>
        <p:spPr>
          <a:xfrm>
            <a:off x="1350012" y="30029344"/>
            <a:ext cx="6300047" cy="1724962"/>
          </a:xfrm>
          <a:prstGeom prst="rect">
            <a:avLst/>
          </a:prstGeom>
        </p:spPr>
        <p:txBody>
          <a:bodyPr vert="horz" lIns="329184" tIns="164592" rIns="329184" bIns="164592" rtlCol="0" anchor="ctr"/>
          <a:lstStyle>
            <a:lvl1pPr algn="l">
              <a:defRPr sz="4206">
                <a:solidFill>
                  <a:schemeClr val="tx1">
                    <a:tint val="75000"/>
                  </a:schemeClr>
                </a:solidFill>
              </a:defRPr>
            </a:lvl1pPr>
          </a:lstStyle>
          <a:p>
            <a:fld id="{0FAD0B43-5D66-40AB-8ECC-BD07C39A6DF8}" type="datetimeFigureOut">
              <a:rPr lang="en-US" smtClean="0"/>
              <a:pPr/>
              <a:t>9/13/2019</a:t>
            </a:fld>
            <a:endParaRPr lang="en-US"/>
          </a:p>
        </p:txBody>
      </p:sp>
      <p:sp>
        <p:nvSpPr>
          <p:cNvPr id="5" name="Symbol zastępczy stopki 4"/>
          <p:cNvSpPr>
            <a:spLocks noGrp="1"/>
          </p:cNvSpPr>
          <p:nvPr>
            <p:ph type="ftr" sz="quarter" idx="3"/>
          </p:nvPr>
        </p:nvSpPr>
        <p:spPr>
          <a:xfrm>
            <a:off x="9225069" y="30029344"/>
            <a:ext cx="8550064" cy="1724962"/>
          </a:xfrm>
          <a:prstGeom prst="rect">
            <a:avLst/>
          </a:prstGeom>
        </p:spPr>
        <p:txBody>
          <a:bodyPr vert="horz" lIns="329184" tIns="164592" rIns="329184" bIns="164592" rtlCol="0" anchor="ctr"/>
          <a:lstStyle>
            <a:lvl1pPr algn="ctr">
              <a:defRPr sz="4206">
                <a:solidFill>
                  <a:schemeClr val="tx1">
                    <a:tint val="75000"/>
                  </a:schemeClr>
                </a:solidFill>
              </a:defRPr>
            </a:lvl1pPr>
          </a:lstStyle>
          <a:p>
            <a:endParaRPr lang="en-US"/>
          </a:p>
        </p:txBody>
      </p:sp>
      <p:sp>
        <p:nvSpPr>
          <p:cNvPr id="6" name="Symbol zastępczy numeru slajdu 5"/>
          <p:cNvSpPr>
            <a:spLocks noGrp="1"/>
          </p:cNvSpPr>
          <p:nvPr>
            <p:ph type="sldNum" sz="quarter" idx="4"/>
          </p:nvPr>
        </p:nvSpPr>
        <p:spPr>
          <a:xfrm>
            <a:off x="19350146" y="30029344"/>
            <a:ext cx="6300047" cy="1724962"/>
          </a:xfrm>
          <a:prstGeom prst="rect">
            <a:avLst/>
          </a:prstGeom>
        </p:spPr>
        <p:txBody>
          <a:bodyPr vert="horz" lIns="329184" tIns="164592" rIns="329184" bIns="164592" rtlCol="0" anchor="ctr"/>
          <a:lstStyle>
            <a:lvl1pPr algn="r">
              <a:defRPr sz="4206">
                <a:solidFill>
                  <a:schemeClr val="tx1">
                    <a:tint val="75000"/>
                  </a:schemeClr>
                </a:solidFill>
              </a:defRPr>
            </a:lvl1pPr>
          </a:lstStyle>
          <a:p>
            <a:fld id="{A3DFD5A8-5845-46DF-87C0-E601162E2F60}" type="slidenum">
              <a:rPr lang="en-US" smtClean="0"/>
              <a:pPr/>
              <a:t>‹#›</a:t>
            </a:fld>
            <a:endParaRPr lang="en-US"/>
          </a:p>
        </p:txBody>
      </p:sp>
    </p:spTree>
    <p:extLst>
      <p:ext uri="{BB962C8B-B14F-4D97-AF65-F5344CB8AC3E}">
        <p14:creationId xmlns:p14="http://schemas.microsoft.com/office/powerpoint/2010/main" val="156707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220078" rtl="0" eaLnBrk="1" latinLnBrk="0" hangingPunct="1">
        <a:spcBef>
          <a:spcPct val="0"/>
        </a:spcBef>
        <a:buNone/>
        <a:defRPr sz="15456" kern="1200">
          <a:solidFill>
            <a:schemeClr val="tx1"/>
          </a:solidFill>
          <a:latin typeface="+mj-lt"/>
          <a:ea typeface="+mj-ea"/>
          <a:cs typeface="+mj-cs"/>
        </a:defRPr>
      </a:lvl1pPr>
    </p:titleStyle>
    <p:bodyStyle>
      <a:lvl1pPr marL="1207529" indent="-1207529" algn="l" defTabSz="3220078" rtl="0" eaLnBrk="1" latinLnBrk="0" hangingPunct="1">
        <a:spcBef>
          <a:spcPct val="20000"/>
        </a:spcBef>
        <a:buFont typeface="Arial" panose="020B0604020202020204" pitchFamily="34" charset="0"/>
        <a:buChar char="•"/>
        <a:defRPr sz="11249" kern="1200">
          <a:solidFill>
            <a:schemeClr val="tx1"/>
          </a:solidFill>
          <a:latin typeface="+mn-lt"/>
          <a:ea typeface="+mn-ea"/>
          <a:cs typeface="+mn-cs"/>
        </a:defRPr>
      </a:lvl1pPr>
      <a:lvl2pPr marL="2616313" indent="-1006274" algn="l" defTabSz="3220078" rtl="0" eaLnBrk="1" latinLnBrk="0" hangingPunct="1">
        <a:spcBef>
          <a:spcPct val="20000"/>
        </a:spcBef>
        <a:buFont typeface="Arial" panose="020B0604020202020204" pitchFamily="34" charset="0"/>
        <a:buChar char="–"/>
        <a:defRPr sz="9880" kern="1200">
          <a:solidFill>
            <a:schemeClr val="tx1"/>
          </a:solidFill>
          <a:latin typeface="+mn-lt"/>
          <a:ea typeface="+mn-ea"/>
          <a:cs typeface="+mn-cs"/>
        </a:defRPr>
      </a:lvl2pPr>
      <a:lvl3pPr marL="4025097" indent="-805019" algn="l" defTabSz="3220078" rtl="0" eaLnBrk="1" latinLnBrk="0" hangingPunct="1">
        <a:spcBef>
          <a:spcPct val="20000"/>
        </a:spcBef>
        <a:buFont typeface="Arial" panose="020B0604020202020204" pitchFamily="34" charset="0"/>
        <a:buChar char="•"/>
        <a:defRPr sz="8413" kern="1200">
          <a:solidFill>
            <a:schemeClr val="tx1"/>
          </a:solidFill>
          <a:latin typeface="+mn-lt"/>
          <a:ea typeface="+mn-ea"/>
          <a:cs typeface="+mn-cs"/>
        </a:defRPr>
      </a:lvl3pPr>
      <a:lvl4pPr marL="5635136" indent="-805019" algn="l" defTabSz="3220078" rtl="0" eaLnBrk="1" latinLnBrk="0" hangingPunct="1">
        <a:spcBef>
          <a:spcPct val="20000"/>
        </a:spcBef>
        <a:buFont typeface="Arial" panose="020B0604020202020204" pitchFamily="34" charset="0"/>
        <a:buChar char="–"/>
        <a:defRPr sz="7043" kern="1200">
          <a:solidFill>
            <a:schemeClr val="tx1"/>
          </a:solidFill>
          <a:latin typeface="+mn-lt"/>
          <a:ea typeface="+mn-ea"/>
          <a:cs typeface="+mn-cs"/>
        </a:defRPr>
      </a:lvl4pPr>
      <a:lvl5pPr marL="7245175" indent="-805019" algn="l" defTabSz="3220078" rtl="0" eaLnBrk="1" latinLnBrk="0" hangingPunct="1">
        <a:spcBef>
          <a:spcPct val="20000"/>
        </a:spcBef>
        <a:buFont typeface="Arial" panose="020B0604020202020204" pitchFamily="34" charset="0"/>
        <a:buChar char="»"/>
        <a:defRPr sz="7043" kern="1200">
          <a:solidFill>
            <a:schemeClr val="tx1"/>
          </a:solidFill>
          <a:latin typeface="+mn-lt"/>
          <a:ea typeface="+mn-ea"/>
          <a:cs typeface="+mn-cs"/>
        </a:defRPr>
      </a:lvl5pPr>
      <a:lvl6pPr marL="8855214" indent="-805019" algn="l" defTabSz="3220078" rtl="0" eaLnBrk="1" latinLnBrk="0" hangingPunct="1">
        <a:spcBef>
          <a:spcPct val="20000"/>
        </a:spcBef>
        <a:buFont typeface="Arial" panose="020B0604020202020204" pitchFamily="34" charset="0"/>
        <a:buChar char="•"/>
        <a:defRPr sz="7043" kern="1200">
          <a:solidFill>
            <a:schemeClr val="tx1"/>
          </a:solidFill>
          <a:latin typeface="+mn-lt"/>
          <a:ea typeface="+mn-ea"/>
          <a:cs typeface="+mn-cs"/>
        </a:defRPr>
      </a:lvl6pPr>
      <a:lvl7pPr marL="10465253" indent="-805019" algn="l" defTabSz="3220078" rtl="0" eaLnBrk="1" latinLnBrk="0" hangingPunct="1">
        <a:spcBef>
          <a:spcPct val="20000"/>
        </a:spcBef>
        <a:buFont typeface="Arial" panose="020B0604020202020204" pitchFamily="34" charset="0"/>
        <a:buChar char="•"/>
        <a:defRPr sz="7043" kern="1200">
          <a:solidFill>
            <a:schemeClr val="tx1"/>
          </a:solidFill>
          <a:latin typeface="+mn-lt"/>
          <a:ea typeface="+mn-ea"/>
          <a:cs typeface="+mn-cs"/>
        </a:defRPr>
      </a:lvl7pPr>
      <a:lvl8pPr marL="12075292" indent="-805019" algn="l" defTabSz="3220078" rtl="0" eaLnBrk="1" latinLnBrk="0" hangingPunct="1">
        <a:spcBef>
          <a:spcPct val="20000"/>
        </a:spcBef>
        <a:buFont typeface="Arial" panose="020B0604020202020204" pitchFamily="34" charset="0"/>
        <a:buChar char="•"/>
        <a:defRPr sz="7043" kern="1200">
          <a:solidFill>
            <a:schemeClr val="tx1"/>
          </a:solidFill>
          <a:latin typeface="+mn-lt"/>
          <a:ea typeface="+mn-ea"/>
          <a:cs typeface="+mn-cs"/>
        </a:defRPr>
      </a:lvl8pPr>
      <a:lvl9pPr marL="13685331" indent="-805019" algn="l" defTabSz="3220078" rtl="0" eaLnBrk="1" latinLnBrk="0" hangingPunct="1">
        <a:spcBef>
          <a:spcPct val="20000"/>
        </a:spcBef>
        <a:buFont typeface="Arial" panose="020B0604020202020204" pitchFamily="34" charset="0"/>
        <a:buChar char="•"/>
        <a:defRPr sz="7043" kern="1200">
          <a:solidFill>
            <a:schemeClr val="tx1"/>
          </a:solidFill>
          <a:latin typeface="+mn-lt"/>
          <a:ea typeface="+mn-ea"/>
          <a:cs typeface="+mn-cs"/>
        </a:defRPr>
      </a:lvl9pPr>
    </p:bodyStyle>
    <p:otherStyle>
      <a:defPPr>
        <a:defRPr lang="pl-PL"/>
      </a:defPPr>
      <a:lvl1pPr marL="0" algn="l" defTabSz="3220078" rtl="0" eaLnBrk="1" latinLnBrk="0" hangingPunct="1">
        <a:defRPr sz="6358" kern="1200">
          <a:solidFill>
            <a:schemeClr val="tx1"/>
          </a:solidFill>
          <a:latin typeface="+mn-lt"/>
          <a:ea typeface="+mn-ea"/>
          <a:cs typeface="+mn-cs"/>
        </a:defRPr>
      </a:lvl1pPr>
      <a:lvl2pPr marL="1610039" algn="l" defTabSz="3220078" rtl="0" eaLnBrk="1" latinLnBrk="0" hangingPunct="1">
        <a:defRPr sz="6358" kern="1200">
          <a:solidFill>
            <a:schemeClr val="tx1"/>
          </a:solidFill>
          <a:latin typeface="+mn-lt"/>
          <a:ea typeface="+mn-ea"/>
          <a:cs typeface="+mn-cs"/>
        </a:defRPr>
      </a:lvl2pPr>
      <a:lvl3pPr marL="3220078" algn="l" defTabSz="3220078" rtl="0" eaLnBrk="1" latinLnBrk="0" hangingPunct="1">
        <a:defRPr sz="6358" kern="1200">
          <a:solidFill>
            <a:schemeClr val="tx1"/>
          </a:solidFill>
          <a:latin typeface="+mn-lt"/>
          <a:ea typeface="+mn-ea"/>
          <a:cs typeface="+mn-cs"/>
        </a:defRPr>
      </a:lvl3pPr>
      <a:lvl4pPr marL="4830117" algn="l" defTabSz="3220078" rtl="0" eaLnBrk="1" latinLnBrk="0" hangingPunct="1">
        <a:defRPr sz="6358" kern="1200">
          <a:solidFill>
            <a:schemeClr val="tx1"/>
          </a:solidFill>
          <a:latin typeface="+mn-lt"/>
          <a:ea typeface="+mn-ea"/>
          <a:cs typeface="+mn-cs"/>
        </a:defRPr>
      </a:lvl4pPr>
      <a:lvl5pPr marL="6440156" algn="l" defTabSz="3220078" rtl="0" eaLnBrk="1" latinLnBrk="0" hangingPunct="1">
        <a:defRPr sz="6358" kern="1200">
          <a:solidFill>
            <a:schemeClr val="tx1"/>
          </a:solidFill>
          <a:latin typeface="+mn-lt"/>
          <a:ea typeface="+mn-ea"/>
          <a:cs typeface="+mn-cs"/>
        </a:defRPr>
      </a:lvl5pPr>
      <a:lvl6pPr marL="8050195" algn="l" defTabSz="3220078" rtl="0" eaLnBrk="1" latinLnBrk="0" hangingPunct="1">
        <a:defRPr sz="6358" kern="1200">
          <a:solidFill>
            <a:schemeClr val="tx1"/>
          </a:solidFill>
          <a:latin typeface="+mn-lt"/>
          <a:ea typeface="+mn-ea"/>
          <a:cs typeface="+mn-cs"/>
        </a:defRPr>
      </a:lvl6pPr>
      <a:lvl7pPr marL="9660234" algn="l" defTabSz="3220078" rtl="0" eaLnBrk="1" latinLnBrk="0" hangingPunct="1">
        <a:defRPr sz="6358" kern="1200">
          <a:solidFill>
            <a:schemeClr val="tx1"/>
          </a:solidFill>
          <a:latin typeface="+mn-lt"/>
          <a:ea typeface="+mn-ea"/>
          <a:cs typeface="+mn-cs"/>
        </a:defRPr>
      </a:lvl7pPr>
      <a:lvl8pPr marL="11270273" algn="l" defTabSz="3220078" rtl="0" eaLnBrk="1" latinLnBrk="0" hangingPunct="1">
        <a:defRPr sz="6358" kern="1200">
          <a:solidFill>
            <a:schemeClr val="tx1"/>
          </a:solidFill>
          <a:latin typeface="+mn-lt"/>
          <a:ea typeface="+mn-ea"/>
          <a:cs typeface="+mn-cs"/>
        </a:defRPr>
      </a:lvl8pPr>
      <a:lvl9pPr marL="12880312" algn="l" defTabSz="3220078" rtl="0" eaLnBrk="1" latinLnBrk="0" hangingPunct="1">
        <a:defRPr sz="63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hyperlink" Target="mailto:r.orlowska@ihar.edu.pl" TargetMode="External"/><Relationship Id="rId16"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pole tekstowe 6"/>
          <p:cNvSpPr txBox="1"/>
          <p:nvPr/>
        </p:nvSpPr>
        <p:spPr>
          <a:xfrm>
            <a:off x="1254571" y="2253291"/>
            <a:ext cx="23146633" cy="1506047"/>
          </a:xfrm>
          <a:prstGeom prst="rect">
            <a:avLst/>
          </a:prstGeom>
          <a:noFill/>
        </p:spPr>
        <p:txBody>
          <a:bodyPr wrap="square" lIns="89401" tIns="44701" rIns="89401" bIns="44701" rtlCol="0">
            <a:spAutoFit/>
          </a:bodyPr>
          <a:lstStyle/>
          <a:p>
            <a:pPr algn="ctr">
              <a:defRPr/>
            </a:pPr>
            <a:r>
              <a:rPr lang="pl-PL" sz="3600" dirty="0"/>
              <a:t>Renata Orłowska</a:t>
            </a:r>
            <a:r>
              <a:rPr lang="pl-PL" sz="3600" baseline="30000" dirty="0"/>
              <a:t>1</a:t>
            </a:r>
            <a:r>
              <a:rPr lang="pl-PL" sz="3600" dirty="0"/>
              <a:t> Katarzyna A. Pachota</a:t>
            </a:r>
            <a:r>
              <a:rPr lang="pl-PL" sz="3600" baseline="30000" dirty="0"/>
              <a:t>1</a:t>
            </a:r>
            <a:r>
              <a:rPr lang="pl-PL" sz="3600" dirty="0"/>
              <a:t>, Joanna Machczyńska</a:t>
            </a:r>
            <a:r>
              <a:rPr lang="pl-PL" sz="3600" baseline="30000" dirty="0"/>
              <a:t>1</a:t>
            </a:r>
            <a:r>
              <a:rPr lang="pl-PL" sz="3600" dirty="0"/>
              <a:t>, Janusz Zimny</a:t>
            </a:r>
            <a:r>
              <a:rPr lang="pl-PL" sz="3600" baseline="30000" dirty="0"/>
              <a:t>2, </a:t>
            </a:r>
            <a:r>
              <a:rPr lang="pl-PL" sz="3600" dirty="0"/>
              <a:t>Piotr T. Bednarek</a:t>
            </a:r>
            <a:r>
              <a:rPr lang="pl-PL" sz="3600" baseline="30000" dirty="0"/>
              <a:t>1</a:t>
            </a:r>
          </a:p>
          <a:p>
            <a:r>
              <a:rPr lang="en-US" sz="2800" i="1" baseline="30000" dirty="0"/>
              <a:t>1</a:t>
            </a:r>
            <a:r>
              <a:rPr lang="en-US" sz="2800" i="1" dirty="0"/>
              <a:t>Plant Breeding and Acclimatization Institute–National Research Institute, Department of Plant Physiology and Biochemistry, 05-870 </a:t>
            </a:r>
            <a:r>
              <a:rPr lang="en-US" sz="2800" i="1" dirty="0" err="1"/>
              <a:t>Błonie</a:t>
            </a:r>
            <a:r>
              <a:rPr lang="en-US" sz="2800" i="1" dirty="0"/>
              <a:t>, </a:t>
            </a:r>
            <a:r>
              <a:rPr lang="en-US" sz="2800" i="1" dirty="0" err="1"/>
              <a:t>Radzików</a:t>
            </a:r>
            <a:r>
              <a:rPr lang="en-US" sz="2800" i="1" dirty="0"/>
              <a:t>, Poland,</a:t>
            </a:r>
            <a:endParaRPr lang="pl-PL" sz="2800" dirty="0"/>
          </a:p>
          <a:p>
            <a:r>
              <a:rPr lang="en-US" sz="2800" i="1" baseline="30000" dirty="0"/>
              <a:t>2</a:t>
            </a:r>
            <a:r>
              <a:rPr lang="en-US" sz="2800" i="1" dirty="0"/>
              <a:t>Department of Plant Biotechnology and Cytogenetics,</a:t>
            </a:r>
            <a:r>
              <a:rPr lang="pl-PL" sz="2800" i="1" dirty="0"/>
              <a:t> </a:t>
            </a:r>
            <a:r>
              <a:rPr lang="en-US" sz="2800" dirty="0"/>
              <a:t>email: </a:t>
            </a:r>
            <a:r>
              <a:rPr lang="en-US" sz="2800" dirty="0">
                <a:hlinkClick r:id="rId2">
                  <a:extLst>
                    <a:ext uri="{A12FA001-AC4F-418D-AE19-62706E023703}">
                      <ahyp:hlinkClr xmlns:ahyp="http://schemas.microsoft.com/office/drawing/2018/hyperlinkcolor" val="tx"/>
                    </a:ext>
                  </a:extLst>
                </a:hlinkClick>
              </a:rPr>
              <a:t>r.orlowska@ihar.edu.pl</a:t>
            </a:r>
            <a:endParaRPr lang="pl-PL" sz="2800" dirty="0"/>
          </a:p>
        </p:txBody>
      </p:sp>
      <p:pic>
        <p:nvPicPr>
          <p:cNvPr id="39" name="Picture 2" descr="C:\Users\Renata Orłowska\Desktop\ihar_logo.png"/>
          <p:cNvPicPr>
            <a:picLocks noChangeAspect="1" noChangeArrowheads="1"/>
          </p:cNvPicPr>
          <p:nvPr/>
        </p:nvPicPr>
        <p:blipFill>
          <a:blip r:embed="rId3" cstate="print"/>
          <a:srcRect/>
          <a:stretch>
            <a:fillRect/>
          </a:stretch>
        </p:blipFill>
        <p:spPr bwMode="auto">
          <a:xfrm>
            <a:off x="23618737" y="1453793"/>
            <a:ext cx="3701246" cy="3063758"/>
          </a:xfrm>
          <a:prstGeom prst="rect">
            <a:avLst/>
          </a:prstGeom>
          <a:noFill/>
          <a:ln>
            <a:noFill/>
          </a:ln>
        </p:spPr>
      </p:pic>
      <p:sp>
        <p:nvSpPr>
          <p:cNvPr id="67" name="pole tekstowe 66">
            <a:extLst>
              <a:ext uri="{FF2B5EF4-FFF2-40B4-BE49-F238E27FC236}">
                <a16:creationId xmlns:a16="http://schemas.microsoft.com/office/drawing/2014/main" id="{784D334E-92E5-4E50-911A-16EC236DB976}"/>
              </a:ext>
            </a:extLst>
          </p:cNvPr>
          <p:cNvSpPr txBox="1"/>
          <p:nvPr/>
        </p:nvSpPr>
        <p:spPr>
          <a:xfrm>
            <a:off x="14804558" y="5024806"/>
            <a:ext cx="3607176" cy="646331"/>
          </a:xfrm>
          <a:prstGeom prst="rect">
            <a:avLst/>
          </a:prstGeom>
          <a:noFill/>
        </p:spPr>
        <p:txBody>
          <a:bodyPr wrap="square" rtlCol="0">
            <a:spAutoFit/>
          </a:bodyPr>
          <a:lstStyle/>
          <a:p>
            <a:r>
              <a:rPr lang="pl-PL" sz="3600" b="1" dirty="0"/>
              <a:t>Plant</a:t>
            </a:r>
            <a:r>
              <a:rPr lang="pl-PL" sz="3600" dirty="0"/>
              <a:t> </a:t>
            </a:r>
            <a:r>
              <a:rPr lang="pl-PL" sz="3600" b="1" dirty="0" err="1"/>
              <a:t>material</a:t>
            </a:r>
            <a:endParaRPr lang="pl-PL" sz="3600" b="1" dirty="0"/>
          </a:p>
        </p:txBody>
      </p:sp>
      <p:sp>
        <p:nvSpPr>
          <p:cNvPr id="71" name="pole tekstowe 70">
            <a:extLst>
              <a:ext uri="{FF2B5EF4-FFF2-40B4-BE49-F238E27FC236}">
                <a16:creationId xmlns:a16="http://schemas.microsoft.com/office/drawing/2014/main" id="{6F222B08-B070-4EE5-9A31-2D2B2174EA65}"/>
              </a:ext>
            </a:extLst>
          </p:cNvPr>
          <p:cNvSpPr txBox="1"/>
          <p:nvPr/>
        </p:nvSpPr>
        <p:spPr>
          <a:xfrm>
            <a:off x="20938580" y="25862307"/>
            <a:ext cx="6335753" cy="646331"/>
          </a:xfrm>
          <a:prstGeom prst="rect">
            <a:avLst/>
          </a:prstGeom>
          <a:noFill/>
        </p:spPr>
        <p:txBody>
          <a:bodyPr wrap="square" rtlCol="0">
            <a:spAutoFit/>
          </a:bodyPr>
          <a:lstStyle/>
          <a:p>
            <a:r>
              <a:rPr lang="pl-PL" sz="3600" b="1" dirty="0" err="1"/>
              <a:t>Conclusions</a:t>
            </a:r>
            <a:endParaRPr lang="pl-PL" sz="3600" b="1" dirty="0"/>
          </a:p>
        </p:txBody>
      </p:sp>
      <p:sp>
        <p:nvSpPr>
          <p:cNvPr id="76" name="Prostokąt: zaokrąglone rogi 75">
            <a:extLst>
              <a:ext uri="{FF2B5EF4-FFF2-40B4-BE49-F238E27FC236}">
                <a16:creationId xmlns:a16="http://schemas.microsoft.com/office/drawing/2014/main" id="{1A14CCA5-8B7F-4DBF-87B0-C7356E269E75}"/>
              </a:ext>
            </a:extLst>
          </p:cNvPr>
          <p:cNvSpPr/>
          <p:nvPr/>
        </p:nvSpPr>
        <p:spPr>
          <a:xfrm>
            <a:off x="394644" y="159445"/>
            <a:ext cx="26282919" cy="1860458"/>
          </a:xfrm>
          <a:prstGeom prst="roundRect">
            <a:avLst/>
          </a:prstGeom>
          <a:solidFill>
            <a:srgbClr val="CC9900"/>
          </a:solidFill>
          <a:ln w="101600">
            <a:solidFill>
              <a:srgbClr val="CC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Assessment of qualitative and quantitative changes in DNA sequence and methylation in barley regenerants based on MSTD</a:t>
            </a:r>
            <a:endParaRPr lang="pl-PL" sz="5400" b="1" dirty="0"/>
          </a:p>
        </p:txBody>
      </p:sp>
      <p:cxnSp>
        <p:nvCxnSpPr>
          <p:cNvPr id="18" name="Łącznik prosty 17">
            <a:extLst>
              <a:ext uri="{FF2B5EF4-FFF2-40B4-BE49-F238E27FC236}">
                <a16:creationId xmlns:a16="http://schemas.microsoft.com/office/drawing/2014/main" id="{9BC54D42-C710-4D4A-BB0A-DD98DD02472E}"/>
              </a:ext>
            </a:extLst>
          </p:cNvPr>
          <p:cNvCxnSpPr>
            <a:cxnSpLocks/>
          </p:cNvCxnSpPr>
          <p:nvPr/>
        </p:nvCxnSpPr>
        <p:spPr>
          <a:xfrm flipV="1">
            <a:off x="438524" y="3910571"/>
            <a:ext cx="26090325" cy="5045"/>
          </a:xfrm>
          <a:prstGeom prst="line">
            <a:avLst/>
          </a:prstGeom>
          <a:ln/>
        </p:spPr>
        <p:style>
          <a:lnRef idx="3">
            <a:schemeClr val="dk1"/>
          </a:lnRef>
          <a:fillRef idx="0">
            <a:schemeClr val="dk1"/>
          </a:fillRef>
          <a:effectRef idx="2">
            <a:schemeClr val="dk1"/>
          </a:effectRef>
          <a:fontRef idx="minor">
            <a:schemeClr val="tx1"/>
          </a:fontRef>
        </p:style>
      </p:cxnSp>
      <p:grpSp>
        <p:nvGrpSpPr>
          <p:cNvPr id="13" name="Grupa 12">
            <a:extLst>
              <a:ext uri="{FF2B5EF4-FFF2-40B4-BE49-F238E27FC236}">
                <a16:creationId xmlns:a16="http://schemas.microsoft.com/office/drawing/2014/main" id="{51A1F091-A29E-4730-B14A-B5C7AF2AC294}"/>
              </a:ext>
            </a:extLst>
          </p:cNvPr>
          <p:cNvGrpSpPr/>
          <p:nvPr/>
        </p:nvGrpSpPr>
        <p:grpSpPr>
          <a:xfrm>
            <a:off x="14229037" y="3684529"/>
            <a:ext cx="13020975" cy="13112265"/>
            <a:chOff x="13979225" y="3770311"/>
            <a:chExt cx="13020975" cy="13112265"/>
          </a:xfrm>
        </p:grpSpPr>
        <p:sp>
          <p:nvSpPr>
            <p:cNvPr id="9" name="Strzałka: kolista 8">
              <a:extLst>
                <a:ext uri="{FF2B5EF4-FFF2-40B4-BE49-F238E27FC236}">
                  <a16:creationId xmlns:a16="http://schemas.microsoft.com/office/drawing/2014/main" id="{9CD4812E-30A4-4AB7-AB99-EA11BD2873F9}"/>
                </a:ext>
              </a:extLst>
            </p:cNvPr>
            <p:cNvSpPr/>
            <p:nvPr/>
          </p:nvSpPr>
          <p:spPr>
            <a:xfrm rot="13301743">
              <a:off x="13979225" y="3770311"/>
              <a:ext cx="13020975" cy="13112265"/>
            </a:xfrm>
            <a:prstGeom prst="circularArrow">
              <a:avLst>
                <a:gd name="adj1" fmla="val 30909"/>
                <a:gd name="adj2" fmla="val 765543"/>
                <a:gd name="adj3" fmla="val 21186271"/>
                <a:gd name="adj4" fmla="val 1479300"/>
                <a:gd name="adj5" fmla="val 19516"/>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6784">
                <a:solidFill>
                  <a:schemeClr val="tx1"/>
                </a:solidFill>
              </a:endParaRPr>
            </a:p>
          </p:txBody>
        </p:sp>
        <p:sp>
          <p:nvSpPr>
            <p:cNvPr id="48" name="pole tekstowe 47"/>
            <p:cNvSpPr txBox="1"/>
            <p:nvPr/>
          </p:nvSpPr>
          <p:spPr>
            <a:xfrm>
              <a:off x="21371012" y="6924562"/>
              <a:ext cx="2812909" cy="461665"/>
            </a:xfrm>
            <a:prstGeom prst="rect">
              <a:avLst/>
            </a:prstGeom>
            <a:noFill/>
          </p:spPr>
          <p:txBody>
            <a:bodyPr wrap="square" rtlCol="0">
              <a:spAutoFit/>
            </a:bodyPr>
            <a:lstStyle/>
            <a:p>
              <a:pPr algn="ctr" defTabSz="3218275">
                <a:defRPr/>
              </a:pPr>
              <a:r>
                <a:rPr lang="pl-PL" sz="2400" b="1" dirty="0">
                  <a:solidFill>
                    <a:prstClr val="black"/>
                  </a:solidFill>
                  <a:latin typeface="Calibri"/>
                </a:rPr>
                <a:t>Collection of </a:t>
              </a:r>
              <a:r>
                <a:rPr lang="pl-PL" sz="2400" b="1" dirty="0" err="1">
                  <a:solidFill>
                    <a:prstClr val="black"/>
                  </a:solidFill>
                  <a:latin typeface="Calibri"/>
                </a:rPr>
                <a:t>spikes</a:t>
              </a:r>
              <a:endParaRPr lang="pl-PL" sz="2400" b="1" dirty="0">
                <a:solidFill>
                  <a:prstClr val="black"/>
                </a:solidFill>
                <a:latin typeface="Calibri"/>
              </a:endParaRPr>
            </a:p>
          </p:txBody>
        </p:sp>
        <p:pic>
          <p:nvPicPr>
            <p:cNvPr id="51" name="Picture 2"/>
            <p:cNvPicPr>
              <a:picLocks noChangeAspect="1" noChangeArrowheads="1"/>
            </p:cNvPicPr>
            <p:nvPr/>
          </p:nvPicPr>
          <p:blipFill>
            <a:blip r:embed="rId4" cstate="print"/>
            <a:srcRect/>
            <a:stretch>
              <a:fillRect/>
            </a:stretch>
          </p:blipFill>
          <p:spPr bwMode="auto">
            <a:xfrm>
              <a:off x="23083195" y="7414339"/>
              <a:ext cx="1816265" cy="1185053"/>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sp>
          <p:nvSpPr>
            <p:cNvPr id="53" name="pole tekstowe 52"/>
            <p:cNvSpPr txBox="1"/>
            <p:nvPr/>
          </p:nvSpPr>
          <p:spPr>
            <a:xfrm>
              <a:off x="22149454" y="13552627"/>
              <a:ext cx="2533652" cy="1200329"/>
            </a:xfrm>
            <a:prstGeom prst="rect">
              <a:avLst/>
            </a:prstGeom>
            <a:noFill/>
          </p:spPr>
          <p:txBody>
            <a:bodyPr wrap="square" rtlCol="0">
              <a:spAutoFit/>
            </a:bodyPr>
            <a:lstStyle/>
            <a:p>
              <a:pPr algn="ctr" defTabSz="3218275">
                <a:defRPr/>
              </a:pPr>
              <a:r>
                <a:rPr lang="pl-PL" sz="2400" b="1" dirty="0" err="1">
                  <a:solidFill>
                    <a:prstClr val="black"/>
                  </a:solidFill>
                  <a:latin typeface="Calibri"/>
                </a:rPr>
                <a:t>Induction</a:t>
              </a:r>
              <a:r>
                <a:rPr lang="pl-PL" sz="2400" b="1" dirty="0">
                  <a:solidFill>
                    <a:prstClr val="black"/>
                  </a:solidFill>
                  <a:latin typeface="Calibri"/>
                </a:rPr>
                <a:t>,      </a:t>
              </a:r>
            </a:p>
            <a:p>
              <a:pPr algn="ctr" defTabSz="3218275">
                <a:defRPr/>
              </a:pPr>
              <a:r>
                <a:rPr lang="pl-PL" sz="2400" b="1" dirty="0">
                  <a:solidFill>
                    <a:prstClr val="black"/>
                  </a:solidFill>
                  <a:latin typeface="Calibri"/>
                </a:rPr>
                <a:t> KBP medium </a:t>
              </a:r>
            </a:p>
            <a:p>
              <a:pPr algn="ctr" defTabSz="3218275">
                <a:defRPr/>
              </a:pPr>
              <a:r>
                <a:rPr lang="pl-PL" sz="2400" b="1" dirty="0">
                  <a:solidFill>
                    <a:prstClr val="black"/>
                  </a:solidFill>
                  <a:latin typeface="Calibri"/>
                </a:rPr>
                <a:t>with 0.9 mg/l KBP</a:t>
              </a:r>
            </a:p>
          </p:txBody>
        </p:sp>
        <p:pic>
          <p:nvPicPr>
            <p:cNvPr id="74" name="Picture 6"/>
            <p:cNvPicPr>
              <a:picLocks noChangeAspect="1" noChangeArrowheads="1"/>
            </p:cNvPicPr>
            <p:nvPr/>
          </p:nvPicPr>
          <p:blipFill>
            <a:blip r:embed="rId5" cstate="print"/>
            <a:srcRect/>
            <a:stretch>
              <a:fillRect/>
            </a:stretch>
          </p:blipFill>
          <p:spPr bwMode="auto">
            <a:xfrm>
              <a:off x="19570668" y="12522960"/>
              <a:ext cx="1547355" cy="1400373"/>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pic>
          <p:nvPicPr>
            <p:cNvPr id="70" name="Picture 7"/>
            <p:cNvPicPr>
              <a:picLocks noChangeArrowheads="1"/>
            </p:cNvPicPr>
            <p:nvPr/>
          </p:nvPicPr>
          <p:blipFill>
            <a:blip r:embed="rId6" cstate="print"/>
            <a:srcRect/>
            <a:stretch>
              <a:fillRect/>
            </a:stretch>
          </p:blipFill>
          <p:spPr bwMode="auto">
            <a:xfrm>
              <a:off x="18830254" y="13823602"/>
              <a:ext cx="1469978" cy="1331641"/>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sp>
          <p:nvSpPr>
            <p:cNvPr id="56" name="pole tekstowe 55"/>
            <p:cNvSpPr txBox="1"/>
            <p:nvPr/>
          </p:nvSpPr>
          <p:spPr>
            <a:xfrm>
              <a:off x="18554004" y="15249613"/>
              <a:ext cx="3894246" cy="830997"/>
            </a:xfrm>
            <a:prstGeom prst="rect">
              <a:avLst/>
            </a:prstGeom>
            <a:noFill/>
          </p:spPr>
          <p:txBody>
            <a:bodyPr wrap="square" rtlCol="0">
              <a:spAutoFit/>
            </a:bodyPr>
            <a:lstStyle/>
            <a:p>
              <a:pPr algn="ctr" defTabSz="3218275">
                <a:defRPr/>
              </a:pPr>
              <a:r>
                <a:rPr lang="pl-PL" sz="2400" b="1" dirty="0" err="1">
                  <a:solidFill>
                    <a:prstClr val="black"/>
                  </a:solidFill>
                  <a:latin typeface="Calibri"/>
                </a:rPr>
                <a:t>Regeneration</a:t>
              </a:r>
              <a:r>
                <a:rPr lang="pl-PL" sz="2400" b="1" dirty="0">
                  <a:solidFill>
                    <a:prstClr val="black"/>
                  </a:solidFill>
                  <a:latin typeface="Calibri"/>
                </a:rPr>
                <a:t>, K4 medium with 0.225 mg/l BAP</a:t>
              </a:r>
            </a:p>
          </p:txBody>
        </p:sp>
        <p:sp>
          <p:nvSpPr>
            <p:cNvPr id="59" name="pole tekstowe 58"/>
            <p:cNvSpPr txBox="1"/>
            <p:nvPr/>
          </p:nvSpPr>
          <p:spPr>
            <a:xfrm>
              <a:off x="15727888" y="13252045"/>
              <a:ext cx="2932412" cy="1200329"/>
            </a:xfrm>
            <a:prstGeom prst="rect">
              <a:avLst/>
            </a:prstGeom>
            <a:noFill/>
          </p:spPr>
          <p:txBody>
            <a:bodyPr wrap="square" rtlCol="0">
              <a:spAutoFit/>
            </a:bodyPr>
            <a:lstStyle/>
            <a:p>
              <a:pPr algn="ctr" defTabSz="3218275">
                <a:defRPr/>
              </a:pPr>
              <a:r>
                <a:rPr lang="pl-PL" sz="2400" b="1" dirty="0" err="1">
                  <a:solidFill>
                    <a:prstClr val="black"/>
                  </a:solidFill>
                  <a:latin typeface="Calibri"/>
                </a:rPr>
                <a:t>Rooting</a:t>
              </a:r>
              <a:r>
                <a:rPr lang="pl-PL" sz="2400" b="1" dirty="0">
                  <a:solidFill>
                    <a:prstClr val="black"/>
                  </a:solidFill>
                  <a:latin typeface="Calibri"/>
                </a:rPr>
                <a:t>, </a:t>
              </a:r>
            </a:p>
            <a:p>
              <a:pPr algn="ctr" defTabSz="3218275">
                <a:defRPr/>
              </a:pPr>
              <a:r>
                <a:rPr lang="pl-PL" sz="2400" b="1" dirty="0">
                  <a:solidFill>
                    <a:prstClr val="black"/>
                  </a:solidFill>
                  <a:latin typeface="Calibri"/>
                </a:rPr>
                <a:t>N6J medium </a:t>
              </a:r>
            </a:p>
            <a:p>
              <a:pPr algn="ctr" defTabSz="3218275">
                <a:defRPr/>
              </a:pPr>
              <a:r>
                <a:rPr lang="pl-PL" sz="2400" b="1" dirty="0">
                  <a:solidFill>
                    <a:prstClr val="black"/>
                  </a:solidFill>
                  <a:latin typeface="Calibri"/>
                </a:rPr>
                <a:t>with 2 mg/l IAA</a:t>
              </a:r>
            </a:p>
          </p:txBody>
        </p:sp>
        <p:sp>
          <p:nvSpPr>
            <p:cNvPr id="61" name="pole tekstowe 60"/>
            <p:cNvSpPr txBox="1"/>
            <p:nvPr/>
          </p:nvSpPr>
          <p:spPr>
            <a:xfrm>
              <a:off x="14725817" y="10571919"/>
              <a:ext cx="3418329" cy="830997"/>
            </a:xfrm>
            <a:prstGeom prst="rect">
              <a:avLst/>
            </a:prstGeom>
            <a:noFill/>
          </p:spPr>
          <p:txBody>
            <a:bodyPr wrap="square" rtlCol="0">
              <a:spAutoFit/>
            </a:bodyPr>
            <a:lstStyle/>
            <a:p>
              <a:pPr algn="ctr" defTabSz="3218275">
                <a:defRPr/>
              </a:pPr>
              <a:r>
                <a:rPr lang="pl-PL" sz="2400" b="1" dirty="0" err="1">
                  <a:solidFill>
                    <a:prstClr val="black"/>
                  </a:solidFill>
                  <a:latin typeface="Calibri"/>
                </a:rPr>
                <a:t>Sowing</a:t>
              </a:r>
              <a:r>
                <a:rPr lang="pl-PL" sz="2400" b="1" dirty="0">
                  <a:solidFill>
                    <a:prstClr val="black"/>
                  </a:solidFill>
                  <a:latin typeface="Calibri"/>
                </a:rPr>
                <a:t> </a:t>
              </a:r>
              <a:r>
                <a:rPr lang="pl-PL" sz="2400" b="1" dirty="0" err="1">
                  <a:solidFill>
                    <a:prstClr val="black"/>
                  </a:solidFill>
                  <a:latin typeface="Calibri"/>
                </a:rPr>
                <a:t>plantlets</a:t>
              </a:r>
              <a:r>
                <a:rPr lang="pl-PL" sz="2400" b="1" dirty="0">
                  <a:solidFill>
                    <a:prstClr val="black"/>
                  </a:solidFill>
                  <a:latin typeface="Calibri"/>
                </a:rPr>
                <a:t> to small </a:t>
              </a:r>
              <a:r>
                <a:rPr lang="pl-PL" sz="2400" b="1" dirty="0" err="1">
                  <a:solidFill>
                    <a:prstClr val="black"/>
                  </a:solidFill>
                  <a:latin typeface="Calibri"/>
                </a:rPr>
                <a:t>pots</a:t>
              </a:r>
              <a:r>
                <a:rPr lang="pl-PL" sz="2400" b="1" dirty="0">
                  <a:solidFill>
                    <a:prstClr val="black"/>
                  </a:solidFill>
                  <a:latin typeface="Calibri"/>
                </a:rPr>
                <a:t> and </a:t>
              </a:r>
              <a:r>
                <a:rPr lang="pl-PL" sz="2400" b="1" dirty="0" err="1">
                  <a:solidFill>
                    <a:prstClr val="black"/>
                  </a:solidFill>
                  <a:latin typeface="Calibri"/>
                </a:rPr>
                <a:t>buckets</a:t>
              </a:r>
              <a:endParaRPr lang="pl-PL" sz="2400" b="1" dirty="0">
                <a:solidFill>
                  <a:prstClr val="black"/>
                </a:solidFill>
                <a:latin typeface="Calibri"/>
              </a:endParaRPr>
            </a:p>
          </p:txBody>
        </p:sp>
        <p:sp>
          <p:nvSpPr>
            <p:cNvPr id="63" name="pole tekstowe 62"/>
            <p:cNvSpPr txBox="1"/>
            <p:nvPr/>
          </p:nvSpPr>
          <p:spPr>
            <a:xfrm>
              <a:off x="14681741" y="8882150"/>
              <a:ext cx="3152260" cy="461665"/>
            </a:xfrm>
            <a:prstGeom prst="rect">
              <a:avLst/>
            </a:prstGeom>
            <a:noFill/>
          </p:spPr>
          <p:txBody>
            <a:bodyPr wrap="square" rtlCol="0">
              <a:spAutoFit/>
            </a:bodyPr>
            <a:lstStyle/>
            <a:p>
              <a:pPr algn="ctr" defTabSz="3218275">
                <a:defRPr/>
              </a:pPr>
              <a:r>
                <a:rPr lang="pl-PL" sz="2400" b="1" dirty="0" err="1">
                  <a:solidFill>
                    <a:prstClr val="black"/>
                  </a:solidFill>
                  <a:latin typeface="Calibri"/>
                </a:rPr>
                <a:t>Growing</a:t>
              </a:r>
              <a:r>
                <a:rPr lang="pl-PL" sz="2400" b="1" dirty="0">
                  <a:solidFill>
                    <a:prstClr val="black"/>
                  </a:solidFill>
                  <a:latin typeface="Calibri"/>
                </a:rPr>
                <a:t> to </a:t>
              </a:r>
              <a:r>
                <a:rPr lang="pl-PL" sz="2400" b="1" dirty="0" err="1">
                  <a:solidFill>
                    <a:prstClr val="black"/>
                  </a:solidFill>
                  <a:latin typeface="Calibri"/>
                </a:rPr>
                <a:t>maturity</a:t>
              </a:r>
              <a:endParaRPr lang="pl-PL" sz="2400" b="1" dirty="0">
                <a:solidFill>
                  <a:prstClr val="black"/>
                </a:solidFill>
                <a:latin typeface="Calibri"/>
              </a:endParaRPr>
            </a:p>
          </p:txBody>
        </p:sp>
        <p:sp>
          <p:nvSpPr>
            <p:cNvPr id="68" name="pole tekstowe 67"/>
            <p:cNvSpPr txBox="1"/>
            <p:nvPr/>
          </p:nvSpPr>
          <p:spPr>
            <a:xfrm>
              <a:off x="19447328" y="7050556"/>
              <a:ext cx="1837683" cy="830997"/>
            </a:xfrm>
            <a:prstGeom prst="rect">
              <a:avLst/>
            </a:prstGeom>
            <a:noFill/>
          </p:spPr>
          <p:txBody>
            <a:bodyPr wrap="none" rtlCol="0">
              <a:spAutoFit/>
            </a:bodyPr>
            <a:lstStyle/>
            <a:p>
              <a:pPr algn="ctr" defTabSz="3218275">
                <a:defRPr/>
              </a:pPr>
              <a:r>
                <a:rPr lang="pl-PL" sz="2400" b="1" dirty="0" err="1">
                  <a:solidFill>
                    <a:prstClr val="black"/>
                  </a:solidFill>
                  <a:latin typeface="Calibri"/>
                </a:rPr>
                <a:t>Barley</a:t>
              </a:r>
              <a:endParaRPr lang="pl-PL" sz="2400" b="1" dirty="0">
                <a:solidFill>
                  <a:prstClr val="black"/>
                </a:solidFill>
                <a:latin typeface="Calibri"/>
              </a:endParaRPr>
            </a:p>
            <a:p>
              <a:pPr algn="ctr" defTabSz="3218275">
                <a:defRPr/>
              </a:pPr>
              <a:r>
                <a:rPr lang="pl-PL" sz="2400" b="1" dirty="0">
                  <a:solidFill>
                    <a:prstClr val="black"/>
                  </a:solidFill>
                  <a:latin typeface="Calibri"/>
                </a:rPr>
                <a:t>Donor </a:t>
              </a:r>
              <a:r>
                <a:rPr lang="pl-PL" sz="2400" b="1" dirty="0" err="1">
                  <a:solidFill>
                    <a:prstClr val="black"/>
                  </a:solidFill>
                  <a:latin typeface="Calibri"/>
                </a:rPr>
                <a:t>plants</a:t>
              </a:r>
              <a:endParaRPr lang="pl-PL" sz="2400" b="1" dirty="0">
                <a:solidFill>
                  <a:prstClr val="black"/>
                </a:solidFill>
                <a:latin typeface="Calibri"/>
              </a:endParaRPr>
            </a:p>
          </p:txBody>
        </p:sp>
        <p:pic>
          <p:nvPicPr>
            <p:cNvPr id="1026" name="Picture 2" descr="C:\Users\katarzyna ogorek\Desktop\platy.jpg"/>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704492" y="9377646"/>
              <a:ext cx="1657281" cy="1191746"/>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9" name="Picture 5" descr="C:\Users\katarzyna ogorek\Desktop\zdj\wiadro4.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550949" y="9383766"/>
              <a:ext cx="1654731" cy="1155791"/>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35" name="Picture 11" descr="C:\Users\katarzyna ogorek\Desktop\PPP\roślina 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467949" y="4622322"/>
              <a:ext cx="1577320" cy="2157713"/>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0" name="Obraz 39">
              <a:extLst>
                <a:ext uri="{FF2B5EF4-FFF2-40B4-BE49-F238E27FC236}">
                  <a16:creationId xmlns:a16="http://schemas.microsoft.com/office/drawing/2014/main" id="{F70864C6-A193-4BBB-8CFB-3E6E7B3B7DF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8886" t="-441" r="3928" b="8653"/>
            <a:stretch/>
          </p:blipFill>
          <p:spPr>
            <a:xfrm rot="5400000">
              <a:off x="21591149" y="5116934"/>
              <a:ext cx="1988338" cy="1577319"/>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pic>
          <p:nvPicPr>
            <p:cNvPr id="42" name="Obraz 41">
              <a:extLst>
                <a:ext uri="{FF2B5EF4-FFF2-40B4-BE49-F238E27FC236}">
                  <a16:creationId xmlns:a16="http://schemas.microsoft.com/office/drawing/2014/main" id="{D31F77D0-4974-4DE2-9073-C0CD111B66A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005777" y="9089908"/>
              <a:ext cx="2919319" cy="1647083"/>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pic>
          <p:nvPicPr>
            <p:cNvPr id="45" name="Obraz 44">
              <a:extLst>
                <a:ext uri="{FF2B5EF4-FFF2-40B4-BE49-F238E27FC236}">
                  <a16:creationId xmlns:a16="http://schemas.microsoft.com/office/drawing/2014/main" id="{BAE715A9-E22E-4E51-B69F-098399C0799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1943624" y="11831597"/>
              <a:ext cx="2955836" cy="1667686"/>
            </a:xfrm>
            <a:prstGeom prst="ellipse">
              <a:avLst/>
            </a:prstGeom>
            <a:ln w="63500" cap="rnd">
              <a:noFill/>
            </a:ln>
            <a:effectLst>
              <a:outerShdw algn="ctr" rotWithShape="0">
                <a:srgbClr val="000000"/>
              </a:outerShdw>
            </a:effectLst>
            <a:scene3d>
              <a:camera prst="orthographicFront"/>
              <a:lightRig rig="contrasting" dir="t">
                <a:rot lat="0" lon="0" rev="3000000"/>
              </a:lightRig>
            </a:scene3d>
            <a:sp3d contourW="7620">
              <a:bevelT w="95250" h="31750"/>
              <a:contourClr>
                <a:srgbClr val="333333"/>
              </a:contourClr>
            </a:sp3d>
          </p:spPr>
        </p:pic>
        <p:pic>
          <p:nvPicPr>
            <p:cNvPr id="49" name="Obraz 48">
              <a:extLst>
                <a:ext uri="{FF2B5EF4-FFF2-40B4-BE49-F238E27FC236}">
                  <a16:creationId xmlns:a16="http://schemas.microsoft.com/office/drawing/2014/main" id="{A1100743-EC03-46D9-B23E-699C71DE646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8109" t="3094" r="10008" b="2898"/>
            <a:stretch/>
          </p:blipFill>
          <p:spPr>
            <a:xfrm rot="16200000">
              <a:off x="20528286" y="13676997"/>
              <a:ext cx="1487618" cy="1547355"/>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pic>
          <p:nvPicPr>
            <p:cNvPr id="54" name="Obraz 53">
              <a:extLst>
                <a:ext uri="{FF2B5EF4-FFF2-40B4-BE49-F238E27FC236}">
                  <a16:creationId xmlns:a16="http://schemas.microsoft.com/office/drawing/2014/main" id="{D63E6E19-A8DE-4967-9E55-A903DB82D5AC}"/>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9054" t="13423" b="6819"/>
            <a:stretch/>
          </p:blipFill>
          <p:spPr>
            <a:xfrm>
              <a:off x="16038990" y="11407076"/>
              <a:ext cx="1339324" cy="1844929"/>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pic>
          <p:nvPicPr>
            <p:cNvPr id="57" name="Obraz 56">
              <a:extLst>
                <a:ext uri="{FF2B5EF4-FFF2-40B4-BE49-F238E27FC236}">
                  <a16:creationId xmlns:a16="http://schemas.microsoft.com/office/drawing/2014/main" id="{FCBB2CBE-A2B6-4251-A50D-5DB83A30FA8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15103258" y="7254343"/>
              <a:ext cx="2085857" cy="1169757"/>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sp>
          <p:nvSpPr>
            <p:cNvPr id="55" name="pole tekstowe 54">
              <a:extLst>
                <a:ext uri="{FF2B5EF4-FFF2-40B4-BE49-F238E27FC236}">
                  <a16:creationId xmlns:a16="http://schemas.microsoft.com/office/drawing/2014/main" id="{51092E95-3A7D-4BE9-9152-59FED9A46B1E}"/>
                </a:ext>
              </a:extLst>
            </p:cNvPr>
            <p:cNvSpPr txBox="1"/>
            <p:nvPr/>
          </p:nvSpPr>
          <p:spPr>
            <a:xfrm>
              <a:off x="22870345" y="10859579"/>
              <a:ext cx="3232680" cy="830997"/>
            </a:xfrm>
            <a:prstGeom prst="rect">
              <a:avLst/>
            </a:prstGeom>
            <a:noFill/>
          </p:spPr>
          <p:txBody>
            <a:bodyPr wrap="none" rtlCol="0">
              <a:spAutoFit/>
            </a:bodyPr>
            <a:lstStyle/>
            <a:p>
              <a:pPr algn="ctr" defTabSz="3218275">
                <a:defRPr/>
              </a:pPr>
              <a:r>
                <a:rPr lang="pl-PL" sz="2400" b="1" dirty="0" err="1">
                  <a:solidFill>
                    <a:prstClr val="black"/>
                  </a:solidFill>
                  <a:latin typeface="Calibri"/>
                </a:rPr>
                <a:t>Anthers</a:t>
              </a:r>
              <a:r>
                <a:rPr lang="pl-PL" sz="2400" b="1" dirty="0">
                  <a:solidFill>
                    <a:prstClr val="black"/>
                  </a:solidFill>
                  <a:latin typeface="Calibri"/>
                </a:rPr>
                <a:t> in the</a:t>
              </a:r>
            </a:p>
            <a:p>
              <a:pPr algn="ctr" defTabSz="3218275">
                <a:defRPr/>
              </a:pPr>
              <a:r>
                <a:rPr lang="pl-PL" sz="2400" b="1" dirty="0">
                  <a:solidFill>
                    <a:prstClr val="black"/>
                  </a:solidFill>
                  <a:latin typeface="Calibri"/>
                </a:rPr>
                <a:t> 0.3M mannitol – 7 </a:t>
              </a:r>
              <a:r>
                <a:rPr lang="pl-PL" sz="2400" b="1" dirty="0" err="1">
                  <a:solidFill>
                    <a:prstClr val="black"/>
                  </a:solidFill>
                  <a:latin typeface="Calibri"/>
                </a:rPr>
                <a:t>days</a:t>
              </a:r>
              <a:endParaRPr lang="pl-PL" sz="2400" b="1" dirty="0">
                <a:solidFill>
                  <a:prstClr val="black"/>
                </a:solidFill>
                <a:latin typeface="Calibri"/>
              </a:endParaRPr>
            </a:p>
          </p:txBody>
        </p:sp>
      </p:grpSp>
      <p:sp>
        <p:nvSpPr>
          <p:cNvPr id="6" name="pole tekstowe 5">
            <a:extLst>
              <a:ext uri="{FF2B5EF4-FFF2-40B4-BE49-F238E27FC236}">
                <a16:creationId xmlns:a16="http://schemas.microsoft.com/office/drawing/2014/main" id="{9CA33D2A-4243-4D55-A3BE-BFCEC8468C56}"/>
              </a:ext>
            </a:extLst>
          </p:cNvPr>
          <p:cNvSpPr txBox="1"/>
          <p:nvPr/>
        </p:nvSpPr>
        <p:spPr>
          <a:xfrm>
            <a:off x="407309" y="4068917"/>
            <a:ext cx="13432821" cy="4524315"/>
          </a:xfrm>
          <a:prstGeom prst="rect">
            <a:avLst/>
          </a:prstGeom>
          <a:noFill/>
        </p:spPr>
        <p:txBody>
          <a:bodyPr wrap="square" rtlCol="0">
            <a:spAutoFit/>
          </a:bodyPr>
          <a:lstStyle/>
          <a:p>
            <a:pPr algn="just"/>
            <a:r>
              <a:rPr lang="pl-PL" sz="3600" b="1" dirty="0" err="1"/>
              <a:t>Introduction</a:t>
            </a:r>
            <a:r>
              <a:rPr lang="pl-PL" sz="3600" b="1" dirty="0"/>
              <a:t>: </a:t>
            </a:r>
            <a:r>
              <a:rPr lang="en-US" sz="2800" dirty="0"/>
              <a:t>Transposable elements (TEs) belong to an abundant group of mobile genetic elements present in eukaryotic genomes. Due to many differences exhibited among TEs, their classification is multi-staged. In plants, mobile elements may occupy up to 90% of the genome. TEs activity is under interference RNAi and DNA methylation control. Abiotic stresses, including tissue culture conditions, may encourage DNA demethylation leading to cell reprogramming necessary for the </a:t>
            </a:r>
            <a:r>
              <a:rPr lang="en-US" sz="2800" i="1" dirty="0"/>
              <a:t>in vitro</a:t>
            </a:r>
            <a:r>
              <a:rPr lang="en-US" sz="2800" dirty="0"/>
              <a:t> plant regeneration and as a by-product inducing TEs mobility. The DNA methylation pattern alterations, as well as TEs activation due to the </a:t>
            </a:r>
            <a:r>
              <a:rPr lang="en-US" sz="2800" i="1" dirty="0"/>
              <a:t>in vitro</a:t>
            </a:r>
            <a:r>
              <a:rPr lang="en-US" sz="2800" dirty="0"/>
              <a:t> tissue culture-induced plant regeneration, are considered as sources of the </a:t>
            </a:r>
            <a:r>
              <a:rPr lang="en-US" sz="2800" i="1" dirty="0"/>
              <a:t>in vitro</a:t>
            </a:r>
            <a:r>
              <a:rPr lang="en-US" sz="2800" dirty="0"/>
              <a:t> tissue culture-induced variation. If transmitted to the next generation, such variation is known as somaclonal variation.</a:t>
            </a:r>
            <a:endParaRPr lang="pl-PL" sz="2800" dirty="0"/>
          </a:p>
        </p:txBody>
      </p:sp>
      <p:sp>
        <p:nvSpPr>
          <p:cNvPr id="11" name="pole tekstowe 10">
            <a:extLst>
              <a:ext uri="{FF2B5EF4-FFF2-40B4-BE49-F238E27FC236}">
                <a16:creationId xmlns:a16="http://schemas.microsoft.com/office/drawing/2014/main" id="{C53AA13F-43E1-4B93-BED2-61431403010C}"/>
              </a:ext>
            </a:extLst>
          </p:cNvPr>
          <p:cNvSpPr txBox="1"/>
          <p:nvPr/>
        </p:nvSpPr>
        <p:spPr>
          <a:xfrm>
            <a:off x="17749503" y="26346417"/>
            <a:ext cx="9419994" cy="6124754"/>
          </a:xfrm>
          <a:prstGeom prst="rect">
            <a:avLst/>
          </a:prstGeom>
          <a:noFill/>
        </p:spPr>
        <p:txBody>
          <a:bodyPr wrap="square" rtlCol="0">
            <a:spAutoFit/>
          </a:bodyPr>
          <a:lstStyle/>
          <a:p>
            <a:r>
              <a:rPr lang="en-US" sz="2800" dirty="0"/>
              <a:t>1. The modified variant of MSTD which exploited properties of metAFLP assessed the level of genetic and epigenetic changes in regenerants caused by the activity of TEs.</a:t>
            </a:r>
            <a:endParaRPr lang="pl-PL" sz="2800" dirty="0"/>
          </a:p>
          <a:p>
            <a:r>
              <a:rPr lang="en-US" sz="2800" dirty="0"/>
              <a:t>2. The TE families differed in terms of TTCIV, and CACTA one was the most polymorphic.</a:t>
            </a:r>
            <a:endParaRPr lang="pl-PL" sz="2800" dirty="0"/>
          </a:p>
          <a:p>
            <a:r>
              <a:rPr lang="en-US" sz="2800" dirty="0"/>
              <a:t>3.</a:t>
            </a:r>
            <a:r>
              <a:rPr lang="pl-PL" sz="2800" dirty="0"/>
              <a:t> </a:t>
            </a:r>
            <a:r>
              <a:rPr lang="en-US" sz="2800" dirty="0"/>
              <a:t>Sequence changes related to five families of TEs were higher than methylation changes.</a:t>
            </a:r>
            <a:endParaRPr lang="pl-PL" sz="2800" dirty="0"/>
          </a:p>
          <a:p>
            <a:r>
              <a:rPr lang="en-US" sz="2800" dirty="0"/>
              <a:t>4. Sequence changes were more discriminative than methylation changes concerning families.</a:t>
            </a:r>
            <a:endParaRPr lang="pl-PL" sz="2800" dirty="0"/>
          </a:p>
          <a:p>
            <a:r>
              <a:rPr lang="en-US" sz="2800" dirty="0"/>
              <a:t>5.</a:t>
            </a:r>
            <a:r>
              <a:rPr lang="pl-PL" sz="2800" dirty="0"/>
              <a:t> </a:t>
            </a:r>
            <a:r>
              <a:rPr lang="en-US" sz="2800" dirty="0"/>
              <a:t>Sequence changes were responsible for the identification of a higher level of polymorphisms within TE families than methylation changes.</a:t>
            </a:r>
            <a:endParaRPr lang="pl-PL" sz="2800" dirty="0"/>
          </a:p>
          <a:p>
            <a:r>
              <a:rPr lang="en-US" sz="2800" dirty="0"/>
              <a:t>6. An increase in global methylation in regenerants relative to donor plants was observed.</a:t>
            </a:r>
            <a:endParaRPr lang="pl-PL" sz="2800" dirty="0"/>
          </a:p>
        </p:txBody>
      </p:sp>
      <p:sp>
        <p:nvSpPr>
          <p:cNvPr id="3" name="pole tekstowe 2"/>
          <p:cNvSpPr txBox="1"/>
          <p:nvPr/>
        </p:nvSpPr>
        <p:spPr>
          <a:xfrm>
            <a:off x="18803816" y="9876895"/>
            <a:ext cx="3658981" cy="1384995"/>
          </a:xfrm>
          <a:prstGeom prst="rect">
            <a:avLst/>
          </a:prstGeom>
          <a:noFill/>
        </p:spPr>
        <p:txBody>
          <a:bodyPr wrap="square" rtlCol="0">
            <a:spAutoFit/>
          </a:bodyPr>
          <a:lstStyle/>
          <a:p>
            <a:pPr algn="ctr" defTabSz="3218275">
              <a:defRPr/>
            </a:pPr>
            <a:r>
              <a:rPr lang="pl-PL" sz="2800" dirty="0" err="1">
                <a:solidFill>
                  <a:prstClr val="black"/>
                </a:solidFill>
                <a:latin typeface="Calibri"/>
              </a:rPr>
              <a:t>Figure</a:t>
            </a:r>
            <a:r>
              <a:rPr lang="pl-PL" sz="2800" dirty="0">
                <a:solidFill>
                  <a:prstClr val="black"/>
                </a:solidFill>
                <a:latin typeface="Calibri"/>
              </a:rPr>
              <a:t> 1.  A </a:t>
            </a:r>
            <a:r>
              <a:rPr lang="pl-PL" sz="2800" dirty="0" err="1">
                <a:solidFill>
                  <a:prstClr val="black"/>
                </a:solidFill>
                <a:latin typeface="Calibri"/>
              </a:rPr>
              <a:t>scheme</a:t>
            </a:r>
            <a:r>
              <a:rPr lang="pl-PL" sz="2800" dirty="0">
                <a:solidFill>
                  <a:prstClr val="black"/>
                </a:solidFill>
                <a:latin typeface="Calibri"/>
              </a:rPr>
              <a:t> of </a:t>
            </a:r>
            <a:r>
              <a:rPr lang="pl-PL" sz="2800" dirty="0" err="1">
                <a:solidFill>
                  <a:prstClr val="black"/>
                </a:solidFill>
                <a:latin typeface="Calibri"/>
              </a:rPr>
              <a:t>preparing</a:t>
            </a:r>
            <a:r>
              <a:rPr lang="pl-PL" sz="2800" dirty="0">
                <a:solidFill>
                  <a:prstClr val="black"/>
                </a:solidFill>
                <a:latin typeface="Calibri"/>
              </a:rPr>
              <a:t> plant </a:t>
            </a:r>
            <a:r>
              <a:rPr lang="pl-PL" sz="2800" dirty="0" err="1">
                <a:solidFill>
                  <a:prstClr val="black"/>
                </a:solidFill>
                <a:latin typeface="Calibri"/>
              </a:rPr>
              <a:t>material</a:t>
            </a:r>
            <a:endParaRPr lang="pl-PL" sz="2800" dirty="0">
              <a:solidFill>
                <a:prstClr val="black"/>
              </a:solidFill>
              <a:latin typeface="Calibri"/>
            </a:endParaRPr>
          </a:p>
        </p:txBody>
      </p:sp>
      <p:sp>
        <p:nvSpPr>
          <p:cNvPr id="4" name="Prostokąt 3">
            <a:extLst>
              <a:ext uri="{FF2B5EF4-FFF2-40B4-BE49-F238E27FC236}">
                <a16:creationId xmlns:a16="http://schemas.microsoft.com/office/drawing/2014/main" id="{985162EC-8092-46F2-93B1-424F5BD9547A}"/>
              </a:ext>
            </a:extLst>
          </p:cNvPr>
          <p:cNvSpPr/>
          <p:nvPr/>
        </p:nvSpPr>
        <p:spPr>
          <a:xfrm>
            <a:off x="23118859" y="8557732"/>
            <a:ext cx="2553328" cy="461665"/>
          </a:xfrm>
          <a:prstGeom prst="rect">
            <a:avLst/>
          </a:prstGeom>
        </p:spPr>
        <p:txBody>
          <a:bodyPr wrap="none">
            <a:spAutoFit/>
          </a:bodyPr>
          <a:lstStyle/>
          <a:p>
            <a:r>
              <a:rPr lang="pl-PL" sz="2400" b="1" dirty="0" err="1">
                <a:solidFill>
                  <a:prstClr val="black"/>
                </a:solidFill>
              </a:rPr>
              <a:t>Anthers</a:t>
            </a:r>
            <a:r>
              <a:rPr lang="pl-PL" sz="2400" b="1" dirty="0">
                <a:solidFill>
                  <a:prstClr val="black"/>
                </a:solidFill>
              </a:rPr>
              <a:t> </a:t>
            </a:r>
            <a:r>
              <a:rPr lang="pl-PL" sz="2400" b="1" dirty="0" err="1">
                <a:solidFill>
                  <a:prstClr val="black"/>
                </a:solidFill>
              </a:rPr>
              <a:t>extraction</a:t>
            </a:r>
            <a:endParaRPr lang="pl-PL" sz="2400" dirty="0"/>
          </a:p>
        </p:txBody>
      </p:sp>
      <p:sp>
        <p:nvSpPr>
          <p:cNvPr id="44" name="pole tekstowe 43">
            <a:extLst>
              <a:ext uri="{FF2B5EF4-FFF2-40B4-BE49-F238E27FC236}">
                <a16:creationId xmlns:a16="http://schemas.microsoft.com/office/drawing/2014/main" id="{9EA4F230-B8E5-4453-AB64-E111C3FDC426}"/>
              </a:ext>
            </a:extLst>
          </p:cNvPr>
          <p:cNvSpPr txBox="1"/>
          <p:nvPr/>
        </p:nvSpPr>
        <p:spPr>
          <a:xfrm>
            <a:off x="292423" y="10072945"/>
            <a:ext cx="13379109" cy="1508105"/>
          </a:xfrm>
          <a:prstGeom prst="rect">
            <a:avLst/>
          </a:prstGeom>
          <a:noFill/>
        </p:spPr>
        <p:txBody>
          <a:bodyPr wrap="square" rtlCol="0">
            <a:spAutoFit/>
          </a:bodyPr>
          <a:lstStyle/>
          <a:p>
            <a:pPr algn="just"/>
            <a:r>
              <a:rPr lang="pl-PL" sz="3600" b="1" dirty="0" err="1"/>
              <a:t>Methods</a:t>
            </a:r>
            <a:r>
              <a:rPr lang="pl-PL" sz="2800" dirty="0"/>
              <a:t>: </a:t>
            </a:r>
            <a:r>
              <a:rPr lang="en-US" sz="2800" dirty="0"/>
              <a:t>Spring barley generative progeny of regenerants obtained via androgenesis (genotype 2dh/8) served as a source of explants. Here were used four donor plants (D68, D69, D70, D72). Regenerants were derived in anther cultures (Fig. 1).</a:t>
            </a:r>
            <a:endParaRPr lang="pl-PL" sz="2800" dirty="0"/>
          </a:p>
        </p:txBody>
      </p:sp>
      <p:sp>
        <p:nvSpPr>
          <p:cNvPr id="50" name="pole tekstowe 49">
            <a:extLst>
              <a:ext uri="{FF2B5EF4-FFF2-40B4-BE49-F238E27FC236}">
                <a16:creationId xmlns:a16="http://schemas.microsoft.com/office/drawing/2014/main" id="{879B85AD-8200-456F-A658-3633CB9C50B3}"/>
              </a:ext>
            </a:extLst>
          </p:cNvPr>
          <p:cNvSpPr txBox="1"/>
          <p:nvPr/>
        </p:nvSpPr>
        <p:spPr>
          <a:xfrm>
            <a:off x="326785" y="8580813"/>
            <a:ext cx="13432820" cy="1489382"/>
          </a:xfrm>
          <a:prstGeom prst="rect">
            <a:avLst/>
          </a:prstGeom>
          <a:noFill/>
        </p:spPr>
        <p:txBody>
          <a:bodyPr wrap="square" rtlCol="0">
            <a:spAutoFit/>
          </a:bodyPr>
          <a:lstStyle/>
          <a:p>
            <a:pPr algn="just"/>
            <a:r>
              <a:rPr lang="pl-PL" sz="3600" b="1" dirty="0" err="1"/>
              <a:t>Aim</a:t>
            </a:r>
            <a:r>
              <a:rPr lang="pl-PL" sz="3600" b="1" dirty="0"/>
              <a:t>: </a:t>
            </a:r>
            <a:r>
              <a:rPr lang="en-US" sz="2739" dirty="0"/>
              <a:t>The present study was aimed to investigate TEs related variation in the barley regenerants obtained via androgenesis in anther culture using Methylation Sensitive Transposon Display and Reversed</a:t>
            </a:r>
            <a:r>
              <a:rPr lang="pl-PL" sz="2739" dirty="0"/>
              <a:t> </a:t>
            </a:r>
            <a:r>
              <a:rPr lang="en-US" sz="2739" dirty="0"/>
              <a:t>Phase</a:t>
            </a:r>
            <a:r>
              <a:rPr lang="pl-PL" sz="2739" dirty="0"/>
              <a:t> - </a:t>
            </a:r>
            <a:r>
              <a:rPr lang="en-US" sz="2739" dirty="0"/>
              <a:t>High</a:t>
            </a:r>
            <a:r>
              <a:rPr lang="pl-PL" sz="2739" dirty="0"/>
              <a:t> </a:t>
            </a:r>
            <a:r>
              <a:rPr lang="en-US" sz="2739" dirty="0"/>
              <a:t>Performance Liquid Chromatography.</a:t>
            </a:r>
            <a:endParaRPr lang="pl-PL" sz="2739" dirty="0"/>
          </a:p>
        </p:txBody>
      </p:sp>
      <p:sp>
        <p:nvSpPr>
          <p:cNvPr id="12" name="Prostokąt 11">
            <a:extLst>
              <a:ext uri="{FF2B5EF4-FFF2-40B4-BE49-F238E27FC236}">
                <a16:creationId xmlns:a16="http://schemas.microsoft.com/office/drawing/2014/main" id="{7CBDC278-6E38-426A-8629-F99F4A5B5D44}"/>
              </a:ext>
            </a:extLst>
          </p:cNvPr>
          <p:cNvSpPr/>
          <p:nvPr/>
        </p:nvSpPr>
        <p:spPr>
          <a:xfrm>
            <a:off x="359553" y="18624363"/>
            <a:ext cx="7771609" cy="5386090"/>
          </a:xfrm>
          <a:prstGeom prst="rect">
            <a:avLst/>
          </a:prstGeom>
        </p:spPr>
        <p:txBody>
          <a:bodyPr wrap="square">
            <a:spAutoFit/>
          </a:bodyPr>
          <a:lstStyle/>
          <a:p>
            <a:pPr algn="just"/>
            <a:r>
              <a:rPr lang="pl-PL" sz="3600" b="1" dirty="0" err="1">
                <a:ea typeface="Times New Roman" panose="02020603050405020304" pitchFamily="18" charset="0"/>
                <a:cs typeface="Times New Roman" panose="02020603050405020304" pitchFamily="18" charset="0"/>
              </a:rPr>
              <a:t>Results</a:t>
            </a:r>
            <a:r>
              <a:rPr lang="pl-PL" sz="3600" b="1" dirty="0">
                <a:ea typeface="Times New Roman" panose="02020603050405020304" pitchFamily="18" charset="0"/>
                <a:cs typeface="Times New Roman" panose="02020603050405020304" pitchFamily="18" charset="0"/>
              </a:rPr>
              <a:t>: </a:t>
            </a:r>
            <a:r>
              <a:rPr lang="en-US" sz="2800" dirty="0">
                <a:ea typeface="Times New Roman" panose="02020603050405020304" pitchFamily="18" charset="0"/>
                <a:cs typeface="Times New Roman" panose="02020603050405020304" pitchFamily="18" charset="0"/>
              </a:rPr>
              <a:t>The MSTD analysis resulted in 384 markers shared by both A and K platforms and amplified by ten selective primer pairs directed towards TE</a:t>
            </a:r>
            <a:r>
              <a:rPr lang="pl-PL" sz="2800" dirty="0">
                <a:ea typeface="Times New Roman" panose="02020603050405020304" pitchFamily="18" charset="0"/>
                <a:cs typeface="Times New Roman" panose="02020603050405020304" pitchFamily="18" charset="0"/>
              </a:rPr>
              <a:t>s</a:t>
            </a:r>
            <a:r>
              <a:rPr lang="en-US" sz="2800" dirty="0">
                <a:ea typeface="Times New Roman" panose="02020603050405020304" pitchFamily="18" charset="0"/>
                <a:cs typeface="Times New Roman" panose="02020603050405020304" pitchFamily="18" charset="0"/>
              </a:rPr>
              <a:t> elements.</a:t>
            </a:r>
            <a:endParaRPr lang="pl-PL" sz="2800" dirty="0">
              <a:ea typeface="Times New Roman" panose="02020603050405020304" pitchFamily="18" charset="0"/>
              <a:cs typeface="Times New Roman" panose="02020603050405020304" pitchFamily="18" charset="0"/>
            </a:endParaRPr>
          </a:p>
          <a:p>
            <a:pPr algn="just"/>
            <a:r>
              <a:rPr lang="en-US" sz="2800" dirty="0">
                <a:ea typeface="Times New Roman" panose="02020603050405020304" pitchFamily="18" charset="0"/>
                <a:cs typeface="Times New Roman" panose="02020603050405020304" pitchFamily="18" charset="0"/>
              </a:rPr>
              <a:t>The 209 markers were polymorphic in K, and 258 in the M platform. The level of polymorphism equaled to 54.43% for sequence changes (K) and 67.19% for methylation (M) respectively. The total tissue culture-induced variation for all families taken together was 16.55%. ANOVA indicated differences between metAFLP characteristics assessed for all families (F=586.023; p=0.0001) (Fig. 2).</a:t>
            </a:r>
            <a:endParaRPr lang="pl-PL" sz="2800" dirty="0">
              <a:ea typeface="Times New Roman" panose="02020603050405020304" pitchFamily="18" charset="0"/>
              <a:cs typeface="Times New Roman" panose="02020603050405020304" pitchFamily="18" charset="0"/>
            </a:endParaRPr>
          </a:p>
        </p:txBody>
      </p:sp>
      <p:sp>
        <p:nvSpPr>
          <p:cNvPr id="14" name="pole tekstowe 13">
            <a:extLst>
              <a:ext uri="{FF2B5EF4-FFF2-40B4-BE49-F238E27FC236}">
                <a16:creationId xmlns:a16="http://schemas.microsoft.com/office/drawing/2014/main" id="{7D8A1ADC-7985-43FD-9B31-995F46B7F16E}"/>
              </a:ext>
            </a:extLst>
          </p:cNvPr>
          <p:cNvSpPr txBox="1"/>
          <p:nvPr/>
        </p:nvSpPr>
        <p:spPr>
          <a:xfrm>
            <a:off x="307429" y="11539102"/>
            <a:ext cx="14313327" cy="3539430"/>
          </a:xfrm>
          <a:prstGeom prst="rect">
            <a:avLst/>
          </a:prstGeom>
          <a:noFill/>
        </p:spPr>
        <p:txBody>
          <a:bodyPr wrap="square" rtlCol="0">
            <a:spAutoFit/>
          </a:bodyPr>
          <a:lstStyle/>
          <a:p>
            <a:pPr algn="just"/>
            <a:r>
              <a:rPr lang="en-US" sz="2800" dirty="0"/>
              <a:t>Leaves from 80 regenerated plantlets (4 x 20) were the source of the genomic DNAs. The DNA was digested with </a:t>
            </a:r>
            <a:r>
              <a:rPr lang="en-US" sz="2800" i="1" dirty="0"/>
              <a:t>Acc65</a:t>
            </a:r>
            <a:r>
              <a:rPr lang="en-US" sz="2800" dirty="0"/>
              <a:t>I and </a:t>
            </a:r>
            <a:r>
              <a:rPr lang="en-US" sz="2800" i="1" dirty="0"/>
              <a:t>Mse</a:t>
            </a:r>
            <a:r>
              <a:rPr lang="en-US" sz="2800" dirty="0"/>
              <a:t>I and also with </a:t>
            </a:r>
            <a:r>
              <a:rPr lang="en-US" sz="2800" i="1" dirty="0"/>
              <a:t>Kpn</a:t>
            </a:r>
            <a:r>
              <a:rPr lang="en-US" sz="2800" dirty="0"/>
              <a:t>I and </a:t>
            </a:r>
            <a:r>
              <a:rPr lang="en-US" sz="2800" i="1" dirty="0"/>
              <a:t>Mse</a:t>
            </a:r>
            <a:r>
              <a:rPr lang="en-US" sz="2800" dirty="0"/>
              <a:t>I restriction enzymes simultaneously. MSTD was carried out as described elsewhere (</a:t>
            </a:r>
            <a:r>
              <a:rPr lang="en-US" sz="2800" dirty="0" err="1"/>
              <a:t>Parisod</a:t>
            </a:r>
            <a:r>
              <a:rPr lang="en-US" sz="2800" dirty="0"/>
              <a:t> et al. 2009) with slight modifications (Bednarek et al. 2007, Orłowska et al. 2016). The MSTD followed the metAFLP approach where instead of one of the selective primers, the complementary primers to TE and another complementary to the </a:t>
            </a:r>
            <a:r>
              <a:rPr lang="en-US" sz="2800" i="1" dirty="0"/>
              <a:t>Acc65</a:t>
            </a:r>
            <a:r>
              <a:rPr lang="en-US" sz="2800" dirty="0"/>
              <a:t>I/</a:t>
            </a:r>
            <a:r>
              <a:rPr lang="en-US" sz="2800" i="1" dirty="0"/>
              <a:t>Kpn</a:t>
            </a:r>
            <a:r>
              <a:rPr lang="en-US" sz="2800" dirty="0"/>
              <a:t>I adaptor were used. Five families of mobile elements: </a:t>
            </a:r>
            <a:r>
              <a:rPr lang="en-US" sz="2800" b="1" dirty="0"/>
              <a:t>Ty1-copia</a:t>
            </a:r>
            <a:r>
              <a:rPr lang="en-US" sz="2800" dirty="0"/>
              <a:t> (Bare1), </a:t>
            </a:r>
            <a:r>
              <a:rPr lang="en-US" sz="2800" b="1" dirty="0"/>
              <a:t>Ty1-gypsy</a:t>
            </a:r>
            <a:r>
              <a:rPr lang="en-US" sz="2800" dirty="0"/>
              <a:t> (Bagy1, Sabrina), </a:t>
            </a:r>
            <a:r>
              <a:rPr lang="en-US" sz="2800" b="1" dirty="0"/>
              <a:t>TRIM</a:t>
            </a:r>
            <a:r>
              <a:rPr lang="en-US" sz="2800" dirty="0"/>
              <a:t> (Cassandra), </a:t>
            </a:r>
            <a:r>
              <a:rPr lang="en-US" sz="2800" b="1" dirty="0"/>
              <a:t>LARD</a:t>
            </a:r>
            <a:r>
              <a:rPr lang="en-US" sz="2800" dirty="0"/>
              <a:t> (</a:t>
            </a:r>
            <a:r>
              <a:rPr lang="en-US" sz="2800" dirty="0" err="1"/>
              <a:t>Sukkula</a:t>
            </a:r>
            <a:r>
              <a:rPr lang="en-US" sz="2800" dirty="0"/>
              <a:t>), </a:t>
            </a:r>
            <a:r>
              <a:rPr lang="en-US" sz="2800" b="1" dirty="0"/>
              <a:t>CACTA</a:t>
            </a:r>
            <a:r>
              <a:rPr lang="en-US" sz="2800" dirty="0"/>
              <a:t> (</a:t>
            </a:r>
            <a:r>
              <a:rPr lang="en-US" sz="2800" dirty="0" err="1"/>
              <a:t>Balduin</a:t>
            </a:r>
            <a:r>
              <a:rPr lang="en-US" sz="2800" dirty="0"/>
              <a:t>, Caspar) putative responsible for the tissue culture-induced variation were investigated.</a:t>
            </a:r>
            <a:endParaRPr lang="pl-PL" sz="2800" dirty="0"/>
          </a:p>
        </p:txBody>
      </p:sp>
      <p:sp>
        <p:nvSpPr>
          <p:cNvPr id="15" name="Prostokąt 14">
            <a:extLst>
              <a:ext uri="{FF2B5EF4-FFF2-40B4-BE49-F238E27FC236}">
                <a16:creationId xmlns:a16="http://schemas.microsoft.com/office/drawing/2014/main" id="{8151AF62-21E8-4E74-A904-B150B0643339}"/>
              </a:ext>
            </a:extLst>
          </p:cNvPr>
          <p:cNvSpPr/>
          <p:nvPr/>
        </p:nvSpPr>
        <p:spPr>
          <a:xfrm>
            <a:off x="307429" y="15153379"/>
            <a:ext cx="16673448" cy="1384995"/>
          </a:xfrm>
          <a:prstGeom prst="rect">
            <a:avLst/>
          </a:prstGeom>
        </p:spPr>
        <p:txBody>
          <a:bodyPr wrap="square">
            <a:spAutoFit/>
          </a:bodyPr>
          <a:lstStyle/>
          <a:p>
            <a:pPr algn="just"/>
            <a:r>
              <a:rPr lang="en-US" sz="2800" dirty="0"/>
              <a:t>The MSTD was performed to assess the level of total tissue culture-induced variation (TTCIV), sequence variation (SV), </a:t>
            </a:r>
            <a:r>
              <a:rPr lang="en-US" sz="2800" i="1" dirty="0"/>
              <a:t>de novo</a:t>
            </a:r>
            <a:r>
              <a:rPr lang="en-US" sz="2800" dirty="0"/>
              <a:t> methylation (DNMV), demethylation (DMV) and changes in methylation (</a:t>
            </a:r>
            <a:r>
              <a:rPr lang="pl-PL" sz="2800" dirty="0"/>
              <a:t>Δ</a:t>
            </a:r>
            <a:r>
              <a:rPr lang="en-US" sz="2800" dirty="0"/>
              <a:t>M</a:t>
            </a:r>
            <a:r>
              <a:rPr lang="pl-PL" sz="2800" dirty="0"/>
              <a:t>ET</a:t>
            </a:r>
            <a:r>
              <a:rPr lang="en-US" sz="2800" dirty="0"/>
              <a:t>) calculated as the difference between </a:t>
            </a:r>
            <a:r>
              <a:rPr lang="en-US" sz="2800" i="1" dirty="0"/>
              <a:t>de novo</a:t>
            </a:r>
            <a:r>
              <a:rPr lang="en-US" sz="2800" dirty="0"/>
              <a:t> methylation and demethylation with ten selective primer combinations.</a:t>
            </a:r>
            <a:endParaRPr lang="pl-PL" sz="2800" dirty="0"/>
          </a:p>
        </p:txBody>
      </p:sp>
      <p:sp>
        <p:nvSpPr>
          <p:cNvPr id="16" name="pole tekstowe 15">
            <a:extLst>
              <a:ext uri="{FF2B5EF4-FFF2-40B4-BE49-F238E27FC236}">
                <a16:creationId xmlns:a16="http://schemas.microsoft.com/office/drawing/2014/main" id="{64316A14-3EBF-4078-BBA7-01C884851995}"/>
              </a:ext>
            </a:extLst>
          </p:cNvPr>
          <p:cNvSpPr txBox="1"/>
          <p:nvPr/>
        </p:nvSpPr>
        <p:spPr>
          <a:xfrm>
            <a:off x="332021" y="24031929"/>
            <a:ext cx="7771609" cy="1200329"/>
          </a:xfrm>
          <a:prstGeom prst="rect">
            <a:avLst/>
          </a:prstGeom>
          <a:noFill/>
        </p:spPr>
        <p:txBody>
          <a:bodyPr wrap="square" rtlCol="0">
            <a:spAutoFit/>
          </a:bodyPr>
          <a:lstStyle/>
          <a:p>
            <a:r>
              <a:rPr lang="en-US" sz="2400" dirty="0"/>
              <a:t>Figure 2. The arrangement of the average metAFLP characteristics evaluated for all TEs families. </a:t>
            </a:r>
            <a:r>
              <a:rPr lang="pl-PL" sz="2400" dirty="0"/>
              <a:t>The a, b, c - </a:t>
            </a:r>
            <a:r>
              <a:rPr lang="pl-PL" sz="2400" dirty="0" err="1"/>
              <a:t>Tukey’s</a:t>
            </a:r>
            <a:r>
              <a:rPr lang="pl-PL" sz="2400" dirty="0"/>
              <a:t> </a:t>
            </a:r>
            <a:r>
              <a:rPr lang="pl-PL" sz="2400" dirty="0" err="1"/>
              <a:t>grouping</a:t>
            </a:r>
            <a:r>
              <a:rPr lang="pl-PL" sz="2400" dirty="0"/>
              <a:t>.</a:t>
            </a:r>
          </a:p>
        </p:txBody>
      </p:sp>
      <p:graphicFrame>
        <p:nvGraphicFramePr>
          <p:cNvPr id="20" name="Wykres 19">
            <a:extLst>
              <a:ext uri="{FF2B5EF4-FFF2-40B4-BE49-F238E27FC236}">
                <a16:creationId xmlns:a16="http://schemas.microsoft.com/office/drawing/2014/main" id="{A6AC9C92-0DA7-4D8D-A3CF-4CF8E3FFAFE3}"/>
              </a:ext>
            </a:extLst>
          </p:cNvPr>
          <p:cNvGraphicFramePr/>
          <p:nvPr>
            <p:extLst>
              <p:ext uri="{D42A27DB-BD31-4B8C-83A1-F6EECF244321}">
                <p14:modId xmlns:p14="http://schemas.microsoft.com/office/powerpoint/2010/main" val="2167502210"/>
              </p:ext>
            </p:extLst>
          </p:nvPr>
        </p:nvGraphicFramePr>
        <p:xfrm>
          <a:off x="379876" y="25560684"/>
          <a:ext cx="7665106" cy="6353377"/>
        </p:xfrm>
        <a:graphic>
          <a:graphicData uri="http://schemas.openxmlformats.org/drawingml/2006/chart">
            <c:chart xmlns:c="http://schemas.openxmlformats.org/drawingml/2006/chart" xmlns:r="http://schemas.openxmlformats.org/officeDocument/2006/relationships" r:id="rId16"/>
          </a:graphicData>
        </a:graphic>
      </p:graphicFrame>
      <p:sp>
        <p:nvSpPr>
          <p:cNvPr id="21" name="pole tekstowe 20">
            <a:extLst>
              <a:ext uri="{FF2B5EF4-FFF2-40B4-BE49-F238E27FC236}">
                <a16:creationId xmlns:a16="http://schemas.microsoft.com/office/drawing/2014/main" id="{BCFA1F3A-4E96-4ECC-84E5-2F97282C1AF7}"/>
              </a:ext>
            </a:extLst>
          </p:cNvPr>
          <p:cNvSpPr txBox="1"/>
          <p:nvPr/>
        </p:nvSpPr>
        <p:spPr>
          <a:xfrm>
            <a:off x="2914924" y="26474179"/>
            <a:ext cx="3878626" cy="1323439"/>
          </a:xfrm>
          <a:prstGeom prst="rect">
            <a:avLst/>
          </a:prstGeom>
          <a:noFill/>
        </p:spPr>
        <p:txBody>
          <a:bodyPr wrap="none" rtlCol="0">
            <a:spAutoFit/>
          </a:bodyPr>
          <a:lstStyle/>
          <a:p>
            <a:r>
              <a:rPr lang="pl-PL" sz="2000" dirty="0"/>
              <a:t>SV- </a:t>
            </a:r>
            <a:r>
              <a:rPr lang="pl-PL" sz="2000" dirty="0" err="1"/>
              <a:t>sequence</a:t>
            </a:r>
            <a:r>
              <a:rPr lang="pl-PL" sz="2000" dirty="0"/>
              <a:t> </a:t>
            </a:r>
            <a:r>
              <a:rPr lang="pl-PL" sz="2000" dirty="0" err="1"/>
              <a:t>variation</a:t>
            </a:r>
            <a:endParaRPr lang="pl-PL" sz="2000" dirty="0"/>
          </a:p>
          <a:p>
            <a:r>
              <a:rPr lang="pl-PL" sz="2000" dirty="0"/>
              <a:t>DMV-  </a:t>
            </a:r>
            <a:r>
              <a:rPr lang="pl-PL" sz="2000" dirty="0" err="1"/>
              <a:t>demethylation</a:t>
            </a:r>
            <a:endParaRPr lang="pl-PL" sz="2000" dirty="0"/>
          </a:p>
          <a:p>
            <a:r>
              <a:rPr lang="pl-PL" sz="2000" dirty="0"/>
              <a:t>DNMV </a:t>
            </a:r>
            <a:r>
              <a:rPr lang="pl-PL" sz="2000" i="1" dirty="0"/>
              <a:t>de novo </a:t>
            </a:r>
            <a:r>
              <a:rPr lang="pl-PL" sz="2000" dirty="0" err="1"/>
              <a:t>methylation</a:t>
            </a:r>
            <a:endParaRPr lang="pl-PL" sz="2000" dirty="0"/>
          </a:p>
          <a:p>
            <a:r>
              <a:rPr lang="pl-PL" sz="2000" dirty="0" err="1"/>
              <a:t>dMET</a:t>
            </a:r>
            <a:r>
              <a:rPr lang="pl-PL" sz="2000" dirty="0"/>
              <a:t> – </a:t>
            </a:r>
            <a:r>
              <a:rPr lang="pl-PL" sz="2000" dirty="0" err="1"/>
              <a:t>change</a:t>
            </a:r>
            <a:r>
              <a:rPr lang="pl-PL" sz="2000" dirty="0"/>
              <a:t> in DNA </a:t>
            </a:r>
            <a:r>
              <a:rPr lang="pl-PL" sz="2000" dirty="0" err="1"/>
              <a:t>methylation</a:t>
            </a:r>
            <a:endParaRPr lang="pl-PL" sz="2000" dirty="0"/>
          </a:p>
        </p:txBody>
      </p:sp>
      <p:sp>
        <p:nvSpPr>
          <p:cNvPr id="22" name="Prostokąt 21">
            <a:extLst>
              <a:ext uri="{FF2B5EF4-FFF2-40B4-BE49-F238E27FC236}">
                <a16:creationId xmlns:a16="http://schemas.microsoft.com/office/drawing/2014/main" id="{BBDE0117-7484-4676-A942-B1F57A9F2734}"/>
              </a:ext>
            </a:extLst>
          </p:cNvPr>
          <p:cNvSpPr/>
          <p:nvPr/>
        </p:nvSpPr>
        <p:spPr>
          <a:xfrm>
            <a:off x="8277803" y="18603933"/>
            <a:ext cx="8982096" cy="3108543"/>
          </a:xfrm>
          <a:prstGeom prst="rect">
            <a:avLst/>
          </a:prstGeom>
        </p:spPr>
        <p:txBody>
          <a:bodyPr wrap="square">
            <a:spAutoFit/>
          </a:bodyPr>
          <a:lstStyle/>
          <a:p>
            <a:pPr algn="just"/>
            <a:r>
              <a:rPr lang="en-US" sz="2800" dirty="0">
                <a:ea typeface="Times New Roman" panose="02020603050405020304" pitchFamily="18" charset="0"/>
                <a:cs typeface="Times New Roman" panose="02020603050405020304" pitchFamily="18" charset="0"/>
              </a:rPr>
              <a:t>As indicated by ANOVA, the differences among the TEs families based on TTCIV, SV, DMV, DNMV, and </a:t>
            </a:r>
            <a:r>
              <a:rPr lang="pl-PL" sz="2800" dirty="0">
                <a:ea typeface="Times New Roman" panose="02020603050405020304" pitchFamily="18" charset="0"/>
                <a:cs typeface="Times New Roman" panose="02020603050405020304" pitchFamily="18" charset="0"/>
              </a:rPr>
              <a:t>Δ</a:t>
            </a:r>
            <a:r>
              <a:rPr lang="en-US" sz="2800" dirty="0">
                <a:ea typeface="Times New Roman" panose="02020603050405020304" pitchFamily="18" charset="0"/>
                <a:cs typeface="Times New Roman" panose="02020603050405020304" pitchFamily="18" charset="0"/>
              </a:rPr>
              <a:t>M</a:t>
            </a:r>
            <a:r>
              <a:rPr lang="pl-PL" sz="2800" dirty="0">
                <a:ea typeface="Times New Roman" panose="02020603050405020304" pitchFamily="18" charset="0"/>
                <a:cs typeface="Times New Roman" panose="02020603050405020304" pitchFamily="18" charset="0"/>
              </a:rPr>
              <a:t>ET</a:t>
            </a:r>
            <a:r>
              <a:rPr lang="en-US" sz="2800" dirty="0">
                <a:ea typeface="Times New Roman" panose="02020603050405020304" pitchFamily="18" charset="0"/>
                <a:cs typeface="Times New Roman" panose="02020603050405020304" pitchFamily="18" charset="0"/>
              </a:rPr>
              <a:t> were significant (Table 1</a:t>
            </a:r>
            <a:r>
              <a:rPr lang="pl-PL" sz="2800" dirty="0">
                <a:ea typeface="Times New Roman" panose="02020603050405020304" pitchFamily="18" charset="0"/>
                <a:cs typeface="Times New Roman" panose="02020603050405020304" pitchFamily="18" charset="0"/>
              </a:rPr>
              <a:t>).</a:t>
            </a:r>
            <a:r>
              <a:rPr lang="en-US" sz="2800" dirty="0">
                <a:ea typeface="Times New Roman" panose="02020603050405020304" pitchFamily="18" charset="0"/>
                <a:cs typeface="Times New Roman" panose="02020603050405020304" pitchFamily="18" charset="0"/>
              </a:rPr>
              <a:t> In general, demethylation slightly prevailed over </a:t>
            </a:r>
            <a:r>
              <a:rPr lang="en-US" sz="2800" i="1" dirty="0">
                <a:ea typeface="Times New Roman" panose="02020603050405020304" pitchFamily="18" charset="0"/>
                <a:cs typeface="Times New Roman" panose="02020603050405020304" pitchFamily="18" charset="0"/>
              </a:rPr>
              <a:t>de novo </a:t>
            </a:r>
            <a:r>
              <a:rPr lang="en-US" sz="2800" dirty="0">
                <a:ea typeface="Times New Roman" panose="02020603050405020304" pitchFamily="18" charset="0"/>
                <a:cs typeface="Times New Roman" panose="02020603050405020304" pitchFamily="18" charset="0"/>
              </a:rPr>
              <a:t>methylation. Based on the Tukey test, the TTCIV divided </a:t>
            </a:r>
            <a:r>
              <a:rPr lang="pl-PL" sz="2800" dirty="0" err="1">
                <a:ea typeface="Times New Roman" panose="02020603050405020304" pitchFamily="18" charset="0"/>
                <a:cs typeface="Times New Roman" panose="02020603050405020304" pitchFamily="18" charset="0"/>
              </a:rPr>
              <a:t>families</a:t>
            </a:r>
            <a:r>
              <a:rPr lang="pl-PL" sz="2800" dirty="0">
                <a:ea typeface="Times New Roman" panose="02020603050405020304" pitchFamily="18" charset="0"/>
                <a:cs typeface="Times New Roman" panose="02020603050405020304" pitchFamily="18" charset="0"/>
              </a:rPr>
              <a:t> </a:t>
            </a:r>
            <a:r>
              <a:rPr lang="en-US" sz="2800" dirty="0">
                <a:ea typeface="Times New Roman" panose="02020603050405020304" pitchFamily="18" charset="0"/>
                <a:cs typeface="Times New Roman" panose="02020603050405020304" pitchFamily="18" charset="0"/>
              </a:rPr>
              <a:t>into five groups, where almost every family create separate group apart families </a:t>
            </a:r>
            <a:r>
              <a:rPr lang="en-US" sz="2800" dirty="0" err="1">
                <a:ea typeface="Times New Roman" panose="02020603050405020304" pitchFamily="18" charset="0"/>
                <a:cs typeface="Times New Roman" panose="02020603050405020304" pitchFamily="18" charset="0"/>
              </a:rPr>
              <a:t>Copia</a:t>
            </a:r>
            <a:r>
              <a:rPr lang="en-US" sz="2800" dirty="0">
                <a:ea typeface="Times New Roman" panose="02020603050405020304" pitchFamily="18" charset="0"/>
                <a:cs typeface="Times New Roman" panose="02020603050405020304" pitchFamily="18" charset="0"/>
              </a:rPr>
              <a:t> and Gypsy.</a:t>
            </a:r>
            <a:endParaRPr lang="pl-PL" sz="2800" dirty="0">
              <a:effectLst/>
              <a:ea typeface="Times New Roman" panose="02020603050405020304" pitchFamily="18" charset="0"/>
              <a:cs typeface="Times New Roman" panose="02020603050405020304" pitchFamily="18" charset="0"/>
            </a:endParaRPr>
          </a:p>
        </p:txBody>
      </p:sp>
      <p:sp>
        <p:nvSpPr>
          <p:cNvPr id="23" name="Prostokąt 22">
            <a:extLst>
              <a:ext uri="{FF2B5EF4-FFF2-40B4-BE49-F238E27FC236}">
                <a16:creationId xmlns:a16="http://schemas.microsoft.com/office/drawing/2014/main" id="{1F80C621-AE4F-4C0A-A151-20313472FD92}"/>
              </a:ext>
            </a:extLst>
          </p:cNvPr>
          <p:cNvSpPr/>
          <p:nvPr/>
        </p:nvSpPr>
        <p:spPr>
          <a:xfrm>
            <a:off x="8277802" y="21552514"/>
            <a:ext cx="8982096" cy="830997"/>
          </a:xfrm>
          <a:prstGeom prst="rect">
            <a:avLst/>
          </a:prstGeom>
        </p:spPr>
        <p:txBody>
          <a:bodyPr wrap="square">
            <a:spAutoFit/>
          </a:bodyPr>
          <a:lstStyle/>
          <a:p>
            <a:pPr algn="just"/>
            <a:r>
              <a:rPr lang="en-US" sz="2400" dirty="0">
                <a:ea typeface="Times New Roman" panose="02020603050405020304" pitchFamily="18" charset="0"/>
                <a:cs typeface="Times New Roman" panose="02020603050405020304" pitchFamily="18" charset="0"/>
              </a:rPr>
              <a:t>Table 1</a:t>
            </a:r>
            <a:r>
              <a:rPr lang="pl-PL" sz="2400" dirty="0">
                <a:ea typeface="Times New Roman" panose="02020603050405020304" pitchFamily="18" charset="0"/>
                <a:cs typeface="Times New Roman" panose="02020603050405020304" pitchFamily="18" charset="0"/>
              </a:rPr>
              <a:t>.</a:t>
            </a:r>
            <a:r>
              <a:rPr lang="en-US" sz="2400" dirty="0">
                <a:ea typeface="Times New Roman" panose="02020603050405020304" pitchFamily="18" charset="0"/>
                <a:cs typeface="Times New Roman" panose="02020603050405020304" pitchFamily="18" charset="0"/>
              </a:rPr>
              <a:t> The ANOVA and arrangement of the average metAFLP characteristics evaluated for TEs families.</a:t>
            </a:r>
            <a:r>
              <a:rPr lang="pl-PL" sz="2400" dirty="0">
                <a:ea typeface="Times New Roman" panose="02020603050405020304" pitchFamily="18" charset="0"/>
                <a:cs typeface="Times New Roman" panose="02020603050405020304" pitchFamily="18" charset="0"/>
              </a:rPr>
              <a:t> The </a:t>
            </a:r>
            <a:r>
              <a:rPr lang="pl-PL" sz="2400" dirty="0" err="1">
                <a:ea typeface="Times New Roman" panose="02020603050405020304" pitchFamily="18" charset="0"/>
                <a:cs typeface="Times New Roman" panose="02020603050405020304" pitchFamily="18" charset="0"/>
              </a:rPr>
              <a:t>a,b,c,d-Tukey’s</a:t>
            </a:r>
            <a:r>
              <a:rPr lang="pl-PL" sz="2400" dirty="0">
                <a:ea typeface="Times New Roman" panose="02020603050405020304" pitchFamily="18" charset="0"/>
                <a:cs typeface="Times New Roman" panose="02020603050405020304" pitchFamily="18" charset="0"/>
              </a:rPr>
              <a:t> </a:t>
            </a:r>
            <a:r>
              <a:rPr lang="pl-PL" sz="2400" dirty="0" err="1">
                <a:ea typeface="Times New Roman" panose="02020603050405020304" pitchFamily="18" charset="0"/>
                <a:cs typeface="Times New Roman" panose="02020603050405020304" pitchFamily="18" charset="0"/>
              </a:rPr>
              <a:t>grouping</a:t>
            </a:r>
            <a:r>
              <a:rPr lang="pl-PL" sz="2400" dirty="0">
                <a:ea typeface="Times New Roman" panose="02020603050405020304" pitchFamily="18" charset="0"/>
                <a:cs typeface="Times New Roman" panose="02020603050405020304" pitchFamily="18" charset="0"/>
              </a:rPr>
              <a:t>.</a:t>
            </a:r>
            <a:endParaRPr lang="pl-PL" sz="2400" dirty="0">
              <a:effectLst/>
              <a:ea typeface="Times New Roman" panose="02020603050405020304" pitchFamily="18" charset="0"/>
              <a:cs typeface="Times New Roman" panose="02020603050405020304" pitchFamily="18" charset="0"/>
            </a:endParaRPr>
          </a:p>
        </p:txBody>
      </p:sp>
      <p:cxnSp>
        <p:nvCxnSpPr>
          <p:cNvPr id="79" name="Łącznik prosty 78">
            <a:extLst>
              <a:ext uri="{FF2B5EF4-FFF2-40B4-BE49-F238E27FC236}">
                <a16:creationId xmlns:a16="http://schemas.microsoft.com/office/drawing/2014/main" id="{4CEA7436-6E8A-48CE-AEC6-CE2622BB7EDE}"/>
              </a:ext>
            </a:extLst>
          </p:cNvPr>
          <p:cNvCxnSpPr>
            <a:cxnSpLocks/>
          </p:cNvCxnSpPr>
          <p:nvPr/>
        </p:nvCxnSpPr>
        <p:spPr>
          <a:xfrm>
            <a:off x="389977" y="18533987"/>
            <a:ext cx="26224347" cy="88240"/>
          </a:xfrm>
          <a:prstGeom prst="line">
            <a:avLst/>
          </a:prstGeom>
          <a:ln/>
        </p:spPr>
        <p:style>
          <a:lnRef idx="3">
            <a:schemeClr val="dk1"/>
          </a:lnRef>
          <a:fillRef idx="0">
            <a:schemeClr val="dk1"/>
          </a:fillRef>
          <a:effectRef idx="2">
            <a:schemeClr val="dk1"/>
          </a:effectRef>
          <a:fontRef idx="minor">
            <a:schemeClr val="tx1"/>
          </a:fontRef>
        </p:style>
      </p:cxnSp>
      <p:sp>
        <p:nvSpPr>
          <p:cNvPr id="25" name="Prostokąt 24">
            <a:extLst>
              <a:ext uri="{FF2B5EF4-FFF2-40B4-BE49-F238E27FC236}">
                <a16:creationId xmlns:a16="http://schemas.microsoft.com/office/drawing/2014/main" id="{892672CC-C201-4567-9DC4-8F26F65AC25A}"/>
              </a:ext>
            </a:extLst>
          </p:cNvPr>
          <p:cNvSpPr/>
          <p:nvPr/>
        </p:nvSpPr>
        <p:spPr>
          <a:xfrm>
            <a:off x="302435" y="16538374"/>
            <a:ext cx="26375127" cy="1892826"/>
          </a:xfrm>
          <a:prstGeom prst="rect">
            <a:avLst/>
          </a:prstGeom>
        </p:spPr>
        <p:txBody>
          <a:bodyPr wrap="square">
            <a:spAutoFit/>
          </a:bodyPr>
          <a:lstStyle/>
          <a:p>
            <a:pPr algn="just">
              <a:spcBef>
                <a:spcPts val="600"/>
              </a:spcBef>
            </a:pPr>
            <a:r>
              <a:rPr lang="en-US" sz="2800" dirty="0"/>
              <a:t>Molecular profiles based on the </a:t>
            </a:r>
            <a:r>
              <a:rPr lang="en-US" sz="2800" i="1" dirty="0"/>
              <a:t>Acc65</a:t>
            </a:r>
            <a:r>
              <a:rPr lang="en-US" sz="2800" dirty="0"/>
              <a:t>I/</a:t>
            </a:r>
            <a:r>
              <a:rPr lang="en-US" sz="2800" i="1" dirty="0"/>
              <a:t>Mse</a:t>
            </a:r>
            <a:r>
              <a:rPr lang="en-US" sz="2800" dirty="0"/>
              <a:t>I (A) and </a:t>
            </a:r>
            <a:r>
              <a:rPr lang="en-US" sz="2800" i="1" dirty="0"/>
              <a:t>Kpn</a:t>
            </a:r>
            <a:r>
              <a:rPr lang="en-US" sz="2800" dirty="0"/>
              <a:t>I</a:t>
            </a:r>
            <a:r>
              <a:rPr lang="en-US" sz="2800" i="1" dirty="0"/>
              <a:t>/MseI</a:t>
            </a:r>
            <a:r>
              <a:rPr lang="en-US" sz="2800" dirty="0"/>
              <a:t> (K) platforms were juxtaposed and scored in a '0–1' binary matrix with '1' starting for the presence and '0' for the absence of the marker. As the </a:t>
            </a:r>
            <a:r>
              <a:rPr lang="en-US" sz="2800" i="1" dirty="0"/>
              <a:t>Acc65</a:t>
            </a:r>
            <a:r>
              <a:rPr lang="en-US" sz="2800" dirty="0"/>
              <a:t>I/</a:t>
            </a:r>
            <a:r>
              <a:rPr lang="en-US" sz="2800" i="1" dirty="0"/>
              <a:t>Mse</a:t>
            </a:r>
            <a:r>
              <a:rPr lang="en-US" sz="2800" dirty="0"/>
              <a:t>I platform is capable of identifying (epi)mutations while </a:t>
            </a:r>
            <a:r>
              <a:rPr lang="en-US" sz="2800" i="1" dirty="0"/>
              <a:t>Kpn</a:t>
            </a:r>
            <a:r>
              <a:rPr lang="en-US" sz="2800" dirty="0"/>
              <a:t>I/</a:t>
            </a:r>
            <a:r>
              <a:rPr lang="en-US" sz="2800" i="1" dirty="0"/>
              <a:t>Mse</a:t>
            </a:r>
            <a:r>
              <a:rPr lang="en-US" sz="2800" dirty="0"/>
              <a:t>I digest only sequence changes, this information was used to extract </a:t>
            </a:r>
            <a:r>
              <a:rPr lang="en-US" sz="2800" dirty="0" err="1"/>
              <a:t>epimarkers</a:t>
            </a:r>
            <a:r>
              <a:rPr lang="en-US" sz="2800" dirty="0"/>
              <a:t> - related to DNA methylation changes </a:t>
            </a:r>
            <a:r>
              <a:rPr lang="en-US" sz="2800" i="1" dirty="0"/>
              <a:t>Acc65</a:t>
            </a:r>
            <a:r>
              <a:rPr lang="en-US" sz="2800" dirty="0"/>
              <a:t>I/</a:t>
            </a:r>
            <a:r>
              <a:rPr lang="en-US" sz="2800" i="1" dirty="0"/>
              <a:t>Mse</a:t>
            </a:r>
            <a:r>
              <a:rPr lang="en-US" sz="2800" dirty="0"/>
              <a:t>I-</a:t>
            </a:r>
            <a:r>
              <a:rPr lang="en-US" sz="2800" i="1" dirty="0"/>
              <a:t>Kpn</a:t>
            </a:r>
            <a:r>
              <a:rPr lang="en-US" sz="2800" dirty="0"/>
              <a:t>I/</a:t>
            </a:r>
            <a:r>
              <a:rPr lang="en-US" sz="2800" i="1" dirty="0"/>
              <a:t>Mse</a:t>
            </a:r>
            <a:r>
              <a:rPr lang="en-US" sz="2800" dirty="0"/>
              <a:t>I (M).</a:t>
            </a:r>
            <a:endParaRPr lang="pl-PL" sz="2800" dirty="0"/>
          </a:p>
          <a:p>
            <a:pPr algn="just">
              <a:spcBef>
                <a:spcPts val="600"/>
              </a:spcBef>
            </a:pPr>
            <a:r>
              <a:rPr lang="en-US" sz="2800" dirty="0"/>
              <a:t>RP-HPLC assessed the level of global DNA methylation for barley regenerants.</a:t>
            </a:r>
            <a:endParaRPr lang="pl-PL" sz="2800" dirty="0"/>
          </a:p>
        </p:txBody>
      </p:sp>
      <p:graphicFrame>
        <p:nvGraphicFramePr>
          <p:cNvPr id="28" name="Tabela 27">
            <a:extLst>
              <a:ext uri="{FF2B5EF4-FFF2-40B4-BE49-F238E27FC236}">
                <a16:creationId xmlns:a16="http://schemas.microsoft.com/office/drawing/2014/main" id="{4CEB4439-D200-43CD-9B28-FD04B4915A23}"/>
              </a:ext>
            </a:extLst>
          </p:cNvPr>
          <p:cNvGraphicFramePr>
            <a:graphicFrameLocks noGrp="1"/>
          </p:cNvGraphicFramePr>
          <p:nvPr>
            <p:extLst>
              <p:ext uri="{D42A27DB-BD31-4B8C-83A1-F6EECF244321}">
                <p14:modId xmlns:p14="http://schemas.microsoft.com/office/powerpoint/2010/main" val="124306633"/>
              </p:ext>
            </p:extLst>
          </p:nvPr>
        </p:nvGraphicFramePr>
        <p:xfrm>
          <a:off x="8277802" y="22315669"/>
          <a:ext cx="8785701" cy="3674034"/>
        </p:xfrm>
        <a:graphic>
          <a:graphicData uri="http://schemas.openxmlformats.org/drawingml/2006/table">
            <a:tbl>
              <a:tblPr firstRow="1" firstCol="1" bandRow="1">
                <a:tableStyleId>{2A488322-F2BA-4B5B-9748-0D474271808F}</a:tableStyleId>
              </a:tblPr>
              <a:tblGrid>
                <a:gridCol w="1571396">
                  <a:extLst>
                    <a:ext uri="{9D8B030D-6E8A-4147-A177-3AD203B41FA5}">
                      <a16:colId xmlns:a16="http://schemas.microsoft.com/office/drawing/2014/main" val="1120174945"/>
                    </a:ext>
                  </a:extLst>
                </a:gridCol>
                <a:gridCol w="1010002">
                  <a:extLst>
                    <a:ext uri="{9D8B030D-6E8A-4147-A177-3AD203B41FA5}">
                      <a16:colId xmlns:a16="http://schemas.microsoft.com/office/drawing/2014/main" val="1125013907"/>
                    </a:ext>
                  </a:extLst>
                </a:gridCol>
                <a:gridCol w="1298575">
                  <a:extLst>
                    <a:ext uri="{9D8B030D-6E8A-4147-A177-3AD203B41FA5}">
                      <a16:colId xmlns:a16="http://schemas.microsoft.com/office/drawing/2014/main" val="3625711295"/>
                    </a:ext>
                  </a:extLst>
                </a:gridCol>
                <a:gridCol w="1298575">
                  <a:extLst>
                    <a:ext uri="{9D8B030D-6E8A-4147-A177-3AD203B41FA5}">
                      <a16:colId xmlns:a16="http://schemas.microsoft.com/office/drawing/2014/main" val="2857114491"/>
                    </a:ext>
                  </a:extLst>
                </a:gridCol>
                <a:gridCol w="1154289">
                  <a:extLst>
                    <a:ext uri="{9D8B030D-6E8A-4147-A177-3AD203B41FA5}">
                      <a16:colId xmlns:a16="http://schemas.microsoft.com/office/drawing/2014/main" val="471940288"/>
                    </a:ext>
                  </a:extLst>
                </a:gridCol>
                <a:gridCol w="1154289">
                  <a:extLst>
                    <a:ext uri="{9D8B030D-6E8A-4147-A177-3AD203B41FA5}">
                      <a16:colId xmlns:a16="http://schemas.microsoft.com/office/drawing/2014/main" val="3491532981"/>
                    </a:ext>
                  </a:extLst>
                </a:gridCol>
                <a:gridCol w="1298575">
                  <a:extLst>
                    <a:ext uri="{9D8B030D-6E8A-4147-A177-3AD203B41FA5}">
                      <a16:colId xmlns:a16="http://schemas.microsoft.com/office/drawing/2014/main" val="757267629"/>
                    </a:ext>
                  </a:extLst>
                </a:gridCol>
              </a:tblGrid>
              <a:tr h="506650">
                <a:tc rowSpan="2" gridSpan="2">
                  <a:txBody>
                    <a:bodyPr/>
                    <a:lstStyle/>
                    <a:p>
                      <a:pPr algn="just">
                        <a:lnSpc>
                          <a:spcPct val="115000"/>
                        </a:lnSpc>
                        <a:spcBef>
                          <a:spcPts val="600"/>
                        </a:spcBef>
                        <a:spcAft>
                          <a:spcPts val="600"/>
                        </a:spcAft>
                      </a:pPr>
                      <a:r>
                        <a:rPr lang="en-US" sz="2400" dirty="0">
                          <a:effectLst/>
                        </a:rPr>
                        <a:t> </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R>
                      <a:noFill/>
                    </a:lnR>
                    <a:lnB w="9525" cap="flat" cmpd="sng" algn="ctr">
                      <a:solidFill>
                        <a:schemeClr val="tx1"/>
                      </a:solidFill>
                      <a:prstDash val="solid"/>
                      <a:round/>
                      <a:headEnd type="none" w="med" len="med"/>
                      <a:tailEnd type="none" w="med" len="med"/>
                    </a:lnB>
                  </a:tcPr>
                </a:tc>
                <a:tc rowSpan="2" hMerge="1">
                  <a:txBody>
                    <a:bodyPr/>
                    <a:lstStyle/>
                    <a:p>
                      <a:endParaRPr lang="pl-PL"/>
                    </a:p>
                  </a:txBody>
                  <a:tcPr/>
                </a:tc>
                <a:tc gridSpan="5">
                  <a:txBody>
                    <a:bodyPr/>
                    <a:lstStyle/>
                    <a:p>
                      <a:pPr algn="ctr">
                        <a:lnSpc>
                          <a:spcPct val="115000"/>
                        </a:lnSpc>
                        <a:spcBef>
                          <a:spcPts val="600"/>
                        </a:spcBef>
                        <a:spcAft>
                          <a:spcPts val="600"/>
                        </a:spcAft>
                      </a:pPr>
                      <a:r>
                        <a:rPr lang="en-US" sz="2400" dirty="0">
                          <a:effectLst/>
                        </a:rPr>
                        <a:t>metAFLP characteristics</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B w="25400" cmpd="sng">
                      <a:noFill/>
                    </a:lnB>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val="3214100898"/>
                  </a:ext>
                </a:extLst>
              </a:tr>
              <a:tr h="0">
                <a:tc gridSpan="2" vMerge="1">
                  <a:txBody>
                    <a:bodyPr/>
                    <a:lstStyle/>
                    <a:p>
                      <a:endParaRPr lang="pl-PL"/>
                    </a:p>
                  </a:txBody>
                  <a:tcPr/>
                </a:tc>
                <a:tc hMerge="1" vMerge="1">
                  <a:txBody>
                    <a:bodyPr/>
                    <a:lstStyle/>
                    <a:p>
                      <a:endParaRPr lang="pl-PL"/>
                    </a:p>
                  </a:txBody>
                  <a:tcPr/>
                </a:tc>
                <a:tc>
                  <a:txBody>
                    <a:bodyPr/>
                    <a:lstStyle/>
                    <a:p>
                      <a:pPr algn="ctr">
                        <a:lnSpc>
                          <a:spcPct val="115000"/>
                        </a:lnSpc>
                        <a:spcBef>
                          <a:spcPts val="600"/>
                        </a:spcBef>
                        <a:spcAft>
                          <a:spcPts val="600"/>
                        </a:spcAft>
                      </a:pPr>
                      <a:r>
                        <a:rPr lang="en-US" sz="2400" dirty="0">
                          <a:effectLst/>
                        </a:rPr>
                        <a:t>TTCIV</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25400" cmpd="sng">
                      <a:noFill/>
                    </a:lnL>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dirty="0">
                          <a:effectLst/>
                        </a:rPr>
                        <a:t>SV</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dirty="0">
                          <a:effectLst/>
                        </a:rPr>
                        <a:t>DMV</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dirty="0">
                          <a:effectLst/>
                        </a:rPr>
                        <a:t>DNMV</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dirty="0">
                          <a:effectLst/>
                        </a:rPr>
                        <a:t>ΔMET</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1866970"/>
                  </a:ext>
                </a:extLst>
              </a:tr>
              <a:tr h="0">
                <a:tc rowSpan="2">
                  <a:txBody>
                    <a:bodyPr/>
                    <a:lstStyle/>
                    <a:p>
                      <a:pPr algn="ctr">
                        <a:lnSpc>
                          <a:spcPct val="115000"/>
                        </a:lnSpc>
                        <a:spcBef>
                          <a:spcPts val="600"/>
                        </a:spcBef>
                        <a:spcAft>
                          <a:spcPts val="600"/>
                        </a:spcAft>
                      </a:pPr>
                      <a:r>
                        <a:rPr lang="en-US" sz="2400" dirty="0">
                          <a:effectLst/>
                        </a:rPr>
                        <a:t>ANOVA</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r">
                        <a:lnSpc>
                          <a:spcPct val="115000"/>
                        </a:lnSpc>
                        <a:spcBef>
                          <a:spcPts val="600"/>
                        </a:spcBef>
                        <a:spcAft>
                          <a:spcPts val="600"/>
                        </a:spcAft>
                      </a:pPr>
                      <a:r>
                        <a:rPr lang="en-US" sz="2400" dirty="0">
                          <a:effectLst/>
                        </a:rPr>
                        <a:t>F</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R>
                      <a:noFill/>
                    </a:lnR>
                    <a:lnT w="9525" cap="flat" cmpd="sng" algn="ctr">
                      <a:solidFill>
                        <a:schemeClr val="tx1"/>
                      </a:solidFill>
                      <a:prstDash val="solid"/>
                      <a:round/>
                      <a:headEnd type="none" w="med" len="med"/>
                      <a:tailEnd type="none" w="med" len="med"/>
                    </a:lnT>
                  </a:tcPr>
                </a:tc>
                <a:tc>
                  <a:txBody>
                    <a:bodyPr/>
                    <a:lstStyle/>
                    <a:p>
                      <a:pPr algn="l">
                        <a:lnSpc>
                          <a:spcPct val="115000"/>
                        </a:lnSpc>
                        <a:spcBef>
                          <a:spcPts val="600"/>
                        </a:spcBef>
                        <a:spcAft>
                          <a:spcPts val="600"/>
                        </a:spcAft>
                      </a:pPr>
                      <a:r>
                        <a:rPr lang="en-US" sz="2400" dirty="0">
                          <a:effectLst/>
                        </a:rPr>
                        <a:t>342.753</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T w="9525" cap="flat" cmpd="sng" algn="ctr">
                      <a:solidFill>
                        <a:schemeClr val="tx1"/>
                      </a:solidFill>
                      <a:prstDash val="solid"/>
                      <a:round/>
                      <a:headEnd type="none" w="med" len="med"/>
                      <a:tailEnd type="none" w="med" len="med"/>
                    </a:lnT>
                  </a:tcPr>
                </a:tc>
                <a:tc>
                  <a:txBody>
                    <a:bodyPr/>
                    <a:lstStyle/>
                    <a:p>
                      <a:pPr algn="l">
                        <a:lnSpc>
                          <a:spcPct val="115000"/>
                        </a:lnSpc>
                        <a:spcBef>
                          <a:spcPts val="600"/>
                        </a:spcBef>
                        <a:spcAft>
                          <a:spcPts val="600"/>
                        </a:spcAft>
                      </a:pPr>
                      <a:r>
                        <a:rPr lang="en-US" sz="2400" dirty="0">
                          <a:effectLst/>
                        </a:rPr>
                        <a:t>231.131</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l">
                        <a:lnSpc>
                          <a:spcPct val="115000"/>
                        </a:lnSpc>
                        <a:spcBef>
                          <a:spcPts val="600"/>
                        </a:spcBef>
                        <a:spcAft>
                          <a:spcPts val="600"/>
                        </a:spcAft>
                      </a:pPr>
                      <a:r>
                        <a:rPr lang="en-US" sz="2400" dirty="0">
                          <a:effectLst/>
                        </a:rPr>
                        <a:t>46.182</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l">
                        <a:lnSpc>
                          <a:spcPct val="115000"/>
                        </a:lnSpc>
                        <a:spcBef>
                          <a:spcPts val="600"/>
                        </a:spcBef>
                        <a:spcAft>
                          <a:spcPts val="600"/>
                        </a:spcAft>
                      </a:pPr>
                      <a:r>
                        <a:rPr lang="en-US" sz="2400" dirty="0">
                          <a:effectLst/>
                        </a:rPr>
                        <a:t>26.732</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l">
                        <a:lnSpc>
                          <a:spcPct val="115000"/>
                        </a:lnSpc>
                        <a:spcBef>
                          <a:spcPts val="600"/>
                        </a:spcBef>
                        <a:spcAft>
                          <a:spcPts val="600"/>
                        </a:spcAft>
                      </a:pPr>
                      <a:r>
                        <a:rPr lang="en-US" sz="2400" dirty="0">
                          <a:effectLst/>
                        </a:rPr>
                        <a:t>6.160</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3906854"/>
                  </a:ext>
                </a:extLst>
              </a:tr>
              <a:tr h="136824">
                <a:tc vMerge="1">
                  <a:txBody>
                    <a:bodyPr/>
                    <a:lstStyle/>
                    <a:p>
                      <a:endParaRPr lang="pl-PL"/>
                    </a:p>
                  </a:txBody>
                  <a:tcPr/>
                </a:tc>
                <a:tc>
                  <a:txBody>
                    <a:bodyPr/>
                    <a:lstStyle/>
                    <a:p>
                      <a:pPr algn="r">
                        <a:lnSpc>
                          <a:spcPct val="115000"/>
                        </a:lnSpc>
                        <a:spcBef>
                          <a:spcPts val="600"/>
                        </a:spcBef>
                        <a:spcAft>
                          <a:spcPts val="600"/>
                        </a:spcAft>
                      </a:pPr>
                      <a:r>
                        <a:rPr lang="en-US" sz="2400" dirty="0">
                          <a:effectLst/>
                        </a:rPr>
                        <a:t>p</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l">
                        <a:lnSpc>
                          <a:spcPct val="115000"/>
                        </a:lnSpc>
                        <a:spcBef>
                          <a:spcPts val="600"/>
                        </a:spcBef>
                        <a:spcAft>
                          <a:spcPts val="600"/>
                        </a:spcAft>
                      </a:pPr>
                      <a:r>
                        <a:rPr lang="en-US" sz="2400" dirty="0">
                          <a:effectLst/>
                        </a:rPr>
                        <a:t>0.0001</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l">
                        <a:lnSpc>
                          <a:spcPct val="115000"/>
                        </a:lnSpc>
                        <a:spcBef>
                          <a:spcPts val="600"/>
                        </a:spcBef>
                        <a:spcAft>
                          <a:spcPts val="600"/>
                        </a:spcAft>
                      </a:pPr>
                      <a:r>
                        <a:rPr lang="en-US" sz="2400" dirty="0">
                          <a:effectLst/>
                        </a:rPr>
                        <a:t>0.0001</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l">
                        <a:lnSpc>
                          <a:spcPct val="115000"/>
                        </a:lnSpc>
                        <a:spcBef>
                          <a:spcPts val="600"/>
                        </a:spcBef>
                        <a:spcAft>
                          <a:spcPts val="600"/>
                        </a:spcAft>
                      </a:pPr>
                      <a:r>
                        <a:rPr lang="pl-PL" sz="2400" dirty="0">
                          <a:effectLst/>
                        </a:rPr>
                        <a:t>0.0001</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B w="9525" cap="flat" cmpd="sng" algn="ctr">
                      <a:solidFill>
                        <a:schemeClr val="tx1"/>
                      </a:solidFill>
                      <a:prstDash val="solid"/>
                      <a:round/>
                      <a:headEnd type="none" w="med" len="med"/>
                      <a:tailEnd type="none" w="med" len="med"/>
                    </a:lnB>
                  </a:tcPr>
                </a:tc>
                <a:tc>
                  <a:txBody>
                    <a:bodyPr/>
                    <a:lstStyle/>
                    <a:p>
                      <a:pPr algn="l">
                        <a:lnSpc>
                          <a:spcPct val="115000"/>
                        </a:lnSpc>
                        <a:spcBef>
                          <a:spcPts val="600"/>
                        </a:spcBef>
                        <a:spcAft>
                          <a:spcPts val="600"/>
                        </a:spcAft>
                      </a:pPr>
                      <a:r>
                        <a:rPr lang="pl-PL" sz="2400" dirty="0">
                          <a:effectLst/>
                        </a:rPr>
                        <a:t>0.0001</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B w="9525" cap="flat" cmpd="sng" algn="ctr">
                      <a:solidFill>
                        <a:schemeClr val="tx1"/>
                      </a:solidFill>
                      <a:prstDash val="solid"/>
                      <a:round/>
                      <a:headEnd type="none" w="med" len="med"/>
                      <a:tailEnd type="none" w="med" len="med"/>
                    </a:lnB>
                  </a:tcPr>
                </a:tc>
                <a:tc>
                  <a:txBody>
                    <a:bodyPr/>
                    <a:lstStyle/>
                    <a:p>
                      <a:pPr algn="l">
                        <a:lnSpc>
                          <a:spcPct val="115000"/>
                        </a:lnSpc>
                        <a:spcBef>
                          <a:spcPts val="600"/>
                        </a:spcBef>
                        <a:spcAft>
                          <a:spcPts val="600"/>
                        </a:spcAft>
                      </a:pPr>
                      <a:r>
                        <a:rPr lang="pl-PL" sz="2400" dirty="0">
                          <a:effectLst/>
                        </a:rPr>
                        <a:t>0.0001</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8529057"/>
                  </a:ext>
                </a:extLst>
              </a:tr>
              <a:tr h="0">
                <a:tc rowSpan="5">
                  <a:txBody>
                    <a:bodyPr/>
                    <a:lstStyle/>
                    <a:p>
                      <a:pPr algn="ctr">
                        <a:lnSpc>
                          <a:spcPct val="115000"/>
                        </a:lnSpc>
                        <a:spcBef>
                          <a:spcPts val="600"/>
                        </a:spcBef>
                        <a:spcAft>
                          <a:spcPts val="600"/>
                        </a:spcAft>
                      </a:pPr>
                      <a:r>
                        <a:rPr lang="en-US" sz="2400" dirty="0">
                          <a:effectLst/>
                        </a:rPr>
                        <a:t>TEs families</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nSpc>
                          <a:spcPct val="115000"/>
                        </a:lnSpc>
                        <a:spcBef>
                          <a:spcPts val="600"/>
                        </a:spcBef>
                        <a:spcAft>
                          <a:spcPts val="600"/>
                        </a:spcAft>
                      </a:pPr>
                      <a:r>
                        <a:rPr lang="en-US" sz="2400" dirty="0">
                          <a:effectLst/>
                        </a:rPr>
                        <a:t>CACTA</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r">
                        <a:lnSpc>
                          <a:spcPct val="115000"/>
                        </a:lnSpc>
                        <a:spcBef>
                          <a:spcPts val="600"/>
                        </a:spcBef>
                        <a:spcAft>
                          <a:spcPts val="600"/>
                        </a:spcAft>
                      </a:pPr>
                      <a:r>
                        <a:rPr lang="en-US" sz="2400" dirty="0">
                          <a:effectLst/>
                        </a:rPr>
                        <a:t>38.13</a:t>
                      </a:r>
                      <a:r>
                        <a:rPr lang="en-US" sz="2400" baseline="30000" dirty="0">
                          <a:effectLst/>
                        </a:rPr>
                        <a:t>a</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r">
                        <a:lnSpc>
                          <a:spcPct val="115000"/>
                        </a:lnSpc>
                        <a:spcBef>
                          <a:spcPts val="600"/>
                        </a:spcBef>
                        <a:spcAft>
                          <a:spcPts val="600"/>
                        </a:spcAft>
                      </a:pPr>
                      <a:r>
                        <a:rPr lang="en-US" sz="2400" dirty="0">
                          <a:effectLst/>
                        </a:rPr>
                        <a:t>24.11</a:t>
                      </a:r>
                      <a:r>
                        <a:rPr lang="en-US" sz="2400" baseline="30000" dirty="0">
                          <a:effectLst/>
                        </a:rPr>
                        <a:t>a</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r">
                        <a:lnSpc>
                          <a:spcPct val="115000"/>
                        </a:lnSpc>
                        <a:spcBef>
                          <a:spcPts val="600"/>
                        </a:spcBef>
                        <a:spcAft>
                          <a:spcPts val="600"/>
                        </a:spcAft>
                      </a:pPr>
                      <a:r>
                        <a:rPr lang="en-US" sz="2400" dirty="0">
                          <a:effectLst/>
                        </a:rPr>
                        <a:t>8.23</a:t>
                      </a:r>
                      <a:r>
                        <a:rPr lang="en-US" sz="2400" baseline="30000" dirty="0">
                          <a:effectLst/>
                        </a:rPr>
                        <a:t>a</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r">
                        <a:lnSpc>
                          <a:spcPct val="115000"/>
                        </a:lnSpc>
                        <a:spcBef>
                          <a:spcPts val="600"/>
                        </a:spcBef>
                        <a:spcAft>
                          <a:spcPts val="600"/>
                        </a:spcAft>
                      </a:pPr>
                      <a:r>
                        <a:rPr lang="en-US" sz="2400" dirty="0">
                          <a:effectLst/>
                        </a:rPr>
                        <a:t>5.79</a:t>
                      </a:r>
                      <a:r>
                        <a:rPr lang="en-US" sz="2400" baseline="30000" dirty="0">
                          <a:effectLst/>
                        </a:rPr>
                        <a:t>a</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r">
                        <a:lnSpc>
                          <a:spcPct val="115000"/>
                        </a:lnSpc>
                        <a:spcBef>
                          <a:spcPts val="600"/>
                        </a:spcBef>
                        <a:spcAft>
                          <a:spcPts val="600"/>
                        </a:spcAft>
                      </a:pPr>
                      <a:r>
                        <a:rPr lang="en-US" sz="2400" dirty="0">
                          <a:effectLst/>
                        </a:rPr>
                        <a:t>-2.44</a:t>
                      </a:r>
                      <a:r>
                        <a:rPr lang="en-US" sz="2400" baseline="30000" dirty="0">
                          <a:effectLst/>
                        </a:rPr>
                        <a:t>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87422350"/>
                  </a:ext>
                </a:extLst>
              </a:tr>
              <a:tr h="0">
                <a:tc vMerge="1">
                  <a:txBody>
                    <a:bodyPr/>
                    <a:lstStyle/>
                    <a:p>
                      <a:endParaRPr lang="pl-PL"/>
                    </a:p>
                  </a:txBody>
                  <a:tcPr/>
                </a:tc>
                <a:tc>
                  <a:txBody>
                    <a:bodyPr/>
                    <a:lstStyle/>
                    <a:p>
                      <a:pPr>
                        <a:lnSpc>
                          <a:spcPct val="115000"/>
                        </a:lnSpc>
                        <a:spcBef>
                          <a:spcPts val="600"/>
                        </a:spcBef>
                        <a:spcAft>
                          <a:spcPts val="600"/>
                        </a:spcAft>
                      </a:pPr>
                      <a:r>
                        <a:rPr lang="en-US" sz="2400" dirty="0">
                          <a:effectLst/>
                        </a:rPr>
                        <a:t>LARD</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13.31</a:t>
                      </a:r>
                      <a:r>
                        <a:rPr lang="en-US" sz="2400" baseline="30000" dirty="0">
                          <a:effectLst/>
                        </a:rPr>
                        <a:t>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9.71</a:t>
                      </a:r>
                      <a:r>
                        <a:rPr lang="en-US" sz="2400" baseline="30000" dirty="0">
                          <a:effectLst/>
                        </a:rPr>
                        <a:t>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1.61b</a:t>
                      </a:r>
                      <a:r>
                        <a:rPr lang="en-US" sz="2400" baseline="30000" dirty="0">
                          <a:effectLst/>
                        </a:rPr>
                        <a:t>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1.99</a:t>
                      </a:r>
                      <a:r>
                        <a:rPr lang="en-US" sz="2400" baseline="30000" dirty="0">
                          <a:effectLst/>
                        </a:rPr>
                        <a:t>bc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0.38a</a:t>
                      </a:r>
                      <a:r>
                        <a:rPr lang="en-US" sz="2400" baseline="30000" dirty="0">
                          <a:effectLst/>
                        </a:rPr>
                        <a:t>b</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6506560"/>
                  </a:ext>
                </a:extLst>
              </a:tr>
              <a:tr h="0">
                <a:tc vMerge="1">
                  <a:txBody>
                    <a:bodyPr/>
                    <a:lstStyle/>
                    <a:p>
                      <a:endParaRPr lang="pl-PL"/>
                    </a:p>
                  </a:txBody>
                  <a:tcPr/>
                </a:tc>
                <a:tc>
                  <a:txBody>
                    <a:bodyPr/>
                    <a:lstStyle/>
                    <a:p>
                      <a:pPr>
                        <a:lnSpc>
                          <a:spcPct val="115000"/>
                        </a:lnSpc>
                        <a:spcBef>
                          <a:spcPts val="600"/>
                        </a:spcBef>
                        <a:spcAft>
                          <a:spcPts val="600"/>
                        </a:spcAft>
                      </a:pPr>
                      <a:r>
                        <a:rPr lang="en-US" sz="2400" dirty="0">
                          <a:effectLst/>
                        </a:rPr>
                        <a:t>TRIM</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21.86</a:t>
                      </a:r>
                      <a:r>
                        <a:rPr lang="en-US" sz="2400" baseline="30000" dirty="0">
                          <a:effectLst/>
                        </a:rPr>
                        <a:t>b</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18.23</a:t>
                      </a:r>
                      <a:r>
                        <a:rPr lang="en-US" sz="2400" baseline="30000" dirty="0">
                          <a:effectLst/>
                        </a:rPr>
                        <a:t>b</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1.18</a:t>
                      </a:r>
                      <a:r>
                        <a:rPr lang="en-US" sz="2400" baseline="30000" dirty="0">
                          <a:effectLst/>
                        </a:rPr>
                        <a:t>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2.45</a:t>
                      </a:r>
                      <a:r>
                        <a:rPr lang="en-US" sz="2400" baseline="30000" dirty="0">
                          <a:effectLst/>
                        </a:rPr>
                        <a:t>b</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1.27</a:t>
                      </a:r>
                      <a:r>
                        <a:rPr lang="en-US" sz="2400" baseline="30000" dirty="0">
                          <a:effectLst/>
                        </a:rPr>
                        <a:t>a</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6174835"/>
                  </a:ext>
                </a:extLst>
              </a:tr>
              <a:tr h="0">
                <a:tc vMerge="1">
                  <a:txBody>
                    <a:bodyPr/>
                    <a:lstStyle/>
                    <a:p>
                      <a:endParaRPr lang="pl-PL"/>
                    </a:p>
                  </a:txBody>
                  <a:tcPr/>
                </a:tc>
                <a:tc>
                  <a:txBody>
                    <a:bodyPr/>
                    <a:lstStyle/>
                    <a:p>
                      <a:pPr>
                        <a:lnSpc>
                          <a:spcPct val="115000"/>
                        </a:lnSpc>
                        <a:spcBef>
                          <a:spcPts val="600"/>
                        </a:spcBef>
                        <a:spcAft>
                          <a:spcPts val="600"/>
                        </a:spcAft>
                      </a:pPr>
                      <a:r>
                        <a:rPr lang="en-US" sz="2400" dirty="0" err="1">
                          <a:effectLst/>
                        </a:rPr>
                        <a:t>Copia</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10.60</a:t>
                      </a:r>
                      <a:r>
                        <a:rPr lang="en-US" sz="2400" baseline="30000" dirty="0">
                          <a:effectLst/>
                        </a:rPr>
                        <a:t>d</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7.46</a:t>
                      </a:r>
                      <a:r>
                        <a:rPr lang="en-US" sz="2400" baseline="30000" dirty="0">
                          <a:effectLst/>
                        </a:rPr>
                        <a:t>d</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2.41</a:t>
                      </a:r>
                      <a:r>
                        <a:rPr lang="en-US" sz="2400" baseline="30000" dirty="0">
                          <a:effectLst/>
                        </a:rPr>
                        <a:t>bc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0.74</a:t>
                      </a:r>
                      <a:r>
                        <a:rPr lang="en-US" sz="2400" baseline="30000" dirty="0">
                          <a:effectLst/>
                        </a:rPr>
                        <a:t>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-1.67</a:t>
                      </a:r>
                      <a:r>
                        <a:rPr lang="en-US" sz="2400" baseline="30000" dirty="0">
                          <a:effectLst/>
                        </a:rPr>
                        <a:t>bc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41342950"/>
                  </a:ext>
                </a:extLst>
              </a:tr>
              <a:tr h="0">
                <a:tc vMerge="1">
                  <a:txBody>
                    <a:bodyPr/>
                    <a:lstStyle/>
                    <a:p>
                      <a:endParaRPr lang="pl-PL"/>
                    </a:p>
                  </a:txBody>
                  <a:tcPr/>
                </a:tc>
                <a:tc>
                  <a:txBody>
                    <a:bodyPr/>
                    <a:lstStyle/>
                    <a:p>
                      <a:pPr>
                        <a:lnSpc>
                          <a:spcPct val="115000"/>
                        </a:lnSpc>
                        <a:spcBef>
                          <a:spcPts val="600"/>
                        </a:spcBef>
                        <a:spcAft>
                          <a:spcPts val="600"/>
                        </a:spcAft>
                      </a:pPr>
                      <a:r>
                        <a:rPr lang="en-US" sz="2400" dirty="0">
                          <a:effectLst/>
                        </a:rPr>
                        <a:t>Gypsy</a:t>
                      </a:r>
                      <a:endParaRPr lang="pl-PL"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a:effectLst/>
                        </a:rPr>
                        <a:t>11.72</a:t>
                      </a:r>
                      <a:r>
                        <a:rPr lang="en-US" sz="2400" baseline="30000">
                          <a:effectLst/>
                        </a:rPr>
                        <a:t>cd</a:t>
                      </a:r>
                      <a:endParaRPr lang="pl-PL"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a:effectLst/>
                        </a:rPr>
                        <a:t>6.34</a:t>
                      </a:r>
                      <a:r>
                        <a:rPr lang="en-US" sz="2400" baseline="30000">
                          <a:effectLst/>
                        </a:rPr>
                        <a:t>d</a:t>
                      </a:r>
                      <a:endParaRPr lang="pl-PL"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3.23</a:t>
                      </a:r>
                      <a:r>
                        <a:rPr lang="en-US" sz="2400" baseline="30000" dirty="0">
                          <a:effectLst/>
                        </a:rPr>
                        <a:t>b</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2.15</a:t>
                      </a:r>
                      <a:r>
                        <a:rPr lang="en-US" sz="2400" baseline="30000" dirty="0">
                          <a:effectLst/>
                        </a:rPr>
                        <a:t>b</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lnSpc>
                          <a:spcPct val="115000"/>
                        </a:lnSpc>
                        <a:spcBef>
                          <a:spcPts val="600"/>
                        </a:spcBef>
                        <a:spcAft>
                          <a:spcPts val="600"/>
                        </a:spcAft>
                      </a:pPr>
                      <a:r>
                        <a:rPr lang="en-US" sz="2400" dirty="0">
                          <a:effectLst/>
                        </a:rPr>
                        <a:t>-1.07</a:t>
                      </a:r>
                      <a:r>
                        <a:rPr lang="en-US" sz="2400" baseline="30000" dirty="0">
                          <a:effectLst/>
                        </a:rPr>
                        <a:t>abc</a:t>
                      </a:r>
                      <a:endParaRPr lang="pl-PL"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760829569"/>
                  </a:ext>
                </a:extLst>
              </a:tr>
            </a:tbl>
          </a:graphicData>
        </a:graphic>
      </p:graphicFrame>
      <p:graphicFrame>
        <p:nvGraphicFramePr>
          <p:cNvPr id="30" name="Tabela 29">
            <a:extLst>
              <a:ext uri="{FF2B5EF4-FFF2-40B4-BE49-F238E27FC236}">
                <a16:creationId xmlns:a16="http://schemas.microsoft.com/office/drawing/2014/main" id="{13F0191A-104D-42AC-9CCE-3017AD6EA277}"/>
              </a:ext>
            </a:extLst>
          </p:cNvPr>
          <p:cNvGraphicFramePr>
            <a:graphicFrameLocks noGrp="1"/>
          </p:cNvGraphicFramePr>
          <p:nvPr/>
        </p:nvGraphicFramePr>
        <p:xfrm>
          <a:off x="17906035" y="23924871"/>
          <a:ext cx="208280" cy="1060387"/>
        </p:xfrm>
        <a:graphic>
          <a:graphicData uri="http://schemas.openxmlformats.org/drawingml/2006/table">
            <a:tbl>
              <a:tblPr/>
              <a:tblGrid>
                <a:gridCol w="208280">
                  <a:extLst>
                    <a:ext uri="{9D8B030D-6E8A-4147-A177-3AD203B41FA5}">
                      <a16:colId xmlns:a16="http://schemas.microsoft.com/office/drawing/2014/main" val="3403839768"/>
                    </a:ext>
                  </a:extLst>
                </a:gridCol>
              </a:tblGrid>
              <a:tr h="0">
                <a:tc>
                  <a:txBody>
                    <a:bodyPr/>
                    <a:lstStyle/>
                    <a:p>
                      <a:endParaRPr lang="pl-PL" dirty="0"/>
                    </a:p>
                  </a:txBody>
                  <a:tcPr>
                    <a:lnL>
                      <a:noFill/>
                    </a:lnL>
                    <a:lnR>
                      <a:noFill/>
                    </a:lnR>
                    <a:lnT>
                      <a:noFill/>
                    </a:lnT>
                    <a:lnB>
                      <a:noFill/>
                    </a:lnB>
                  </a:tcPr>
                </a:tc>
                <a:extLst>
                  <a:ext uri="{0D108BD9-81ED-4DB2-BD59-A6C34878D82A}">
                    <a16:rowId xmlns:a16="http://schemas.microsoft.com/office/drawing/2014/main" val="1984545036"/>
                  </a:ext>
                </a:extLst>
              </a:tr>
            </a:tbl>
          </a:graphicData>
        </a:graphic>
      </p:graphicFrame>
      <p:sp>
        <p:nvSpPr>
          <p:cNvPr id="31" name="Prostokąt 30">
            <a:extLst>
              <a:ext uri="{FF2B5EF4-FFF2-40B4-BE49-F238E27FC236}">
                <a16:creationId xmlns:a16="http://schemas.microsoft.com/office/drawing/2014/main" id="{43612A13-896D-4EC5-A54A-B91B09F709B5}"/>
              </a:ext>
            </a:extLst>
          </p:cNvPr>
          <p:cNvSpPr/>
          <p:nvPr/>
        </p:nvSpPr>
        <p:spPr>
          <a:xfrm>
            <a:off x="17628126" y="18578107"/>
            <a:ext cx="8982097" cy="2246769"/>
          </a:xfrm>
          <a:prstGeom prst="rect">
            <a:avLst/>
          </a:prstGeom>
        </p:spPr>
        <p:txBody>
          <a:bodyPr wrap="square">
            <a:spAutoFit/>
          </a:bodyPr>
          <a:lstStyle/>
          <a:p>
            <a:pPr algn="just"/>
            <a:r>
              <a:rPr lang="en-US" sz="2800" dirty="0">
                <a:ea typeface="Times New Roman" panose="02020603050405020304" pitchFamily="18" charset="0"/>
                <a:cs typeface="Times New Roman" panose="02020603050405020304" pitchFamily="18" charset="0"/>
              </a:rPr>
              <a:t>ANOVA performed for TTCIV and metAFLP characteristics for used genotypes (D68-D72), showed differences between regenerants derived from individual donors. There were three groups where donors D69 and D70 create separate groups, while donors D68 and D72 form one group (Table 2).</a:t>
            </a:r>
            <a:endParaRPr lang="pl-PL" sz="2800" dirty="0">
              <a:effectLst/>
              <a:ea typeface="Times New Roman" panose="02020603050405020304" pitchFamily="18" charset="0"/>
              <a:cs typeface="Times New Roman" panose="02020603050405020304" pitchFamily="18" charset="0"/>
            </a:endParaRPr>
          </a:p>
        </p:txBody>
      </p:sp>
      <p:sp>
        <p:nvSpPr>
          <p:cNvPr id="32" name="Prostokąt 31">
            <a:extLst>
              <a:ext uri="{FF2B5EF4-FFF2-40B4-BE49-F238E27FC236}">
                <a16:creationId xmlns:a16="http://schemas.microsoft.com/office/drawing/2014/main" id="{0C3B62EB-55BF-40E4-B86E-D4CF7F58D1CD}"/>
              </a:ext>
            </a:extLst>
          </p:cNvPr>
          <p:cNvSpPr/>
          <p:nvPr/>
        </p:nvSpPr>
        <p:spPr>
          <a:xfrm>
            <a:off x="17635773" y="21075859"/>
            <a:ext cx="8900723" cy="1200329"/>
          </a:xfrm>
          <a:prstGeom prst="rect">
            <a:avLst/>
          </a:prstGeom>
        </p:spPr>
        <p:txBody>
          <a:bodyPr wrap="square">
            <a:spAutoFit/>
          </a:bodyPr>
          <a:lstStyle/>
          <a:p>
            <a:pPr algn="just"/>
            <a:r>
              <a:rPr lang="en-US" sz="2400" dirty="0">
                <a:ea typeface="Times New Roman" panose="02020603050405020304" pitchFamily="18" charset="0"/>
                <a:cs typeface="Times New Roman" panose="02020603050405020304" pitchFamily="18" charset="0"/>
              </a:rPr>
              <a:t>Table 2</a:t>
            </a:r>
            <a:r>
              <a:rPr lang="pl-PL" sz="2400" dirty="0">
                <a:ea typeface="Times New Roman" panose="02020603050405020304" pitchFamily="18" charset="0"/>
                <a:cs typeface="Times New Roman" panose="02020603050405020304" pitchFamily="18" charset="0"/>
              </a:rPr>
              <a:t>.</a:t>
            </a:r>
            <a:r>
              <a:rPr lang="en-US" sz="2400" dirty="0">
                <a:ea typeface="Times New Roman" panose="02020603050405020304" pitchFamily="18" charset="0"/>
                <a:cs typeface="Times New Roman" panose="02020603050405020304" pitchFamily="18" charset="0"/>
              </a:rPr>
              <a:t> The ANOVA and arrangement of the average metAFLP characteristics evaluated for genotypes (D69-D72) </a:t>
            </a:r>
            <a:r>
              <a:rPr lang="pl-PL" sz="2400" dirty="0">
                <a:ea typeface="Times New Roman" panose="02020603050405020304" pitchFamily="18" charset="0"/>
                <a:cs typeface="Times New Roman" panose="02020603050405020304" pitchFamily="18" charset="0"/>
              </a:rPr>
              <a:t>The a, b, c, d -</a:t>
            </a:r>
            <a:r>
              <a:rPr lang="pl-PL" sz="2400" dirty="0" err="1">
                <a:ea typeface="Times New Roman" panose="02020603050405020304" pitchFamily="18" charset="0"/>
                <a:cs typeface="Times New Roman" panose="02020603050405020304" pitchFamily="18" charset="0"/>
              </a:rPr>
              <a:t>Tukey’s</a:t>
            </a:r>
            <a:r>
              <a:rPr lang="pl-PL" sz="2400" dirty="0">
                <a:ea typeface="Times New Roman" panose="02020603050405020304" pitchFamily="18" charset="0"/>
                <a:cs typeface="Times New Roman" panose="02020603050405020304" pitchFamily="18" charset="0"/>
              </a:rPr>
              <a:t> </a:t>
            </a:r>
            <a:r>
              <a:rPr lang="pl-PL" sz="2400" dirty="0" err="1">
                <a:ea typeface="Times New Roman" panose="02020603050405020304" pitchFamily="18" charset="0"/>
                <a:cs typeface="Times New Roman" panose="02020603050405020304" pitchFamily="18" charset="0"/>
              </a:rPr>
              <a:t>grouping</a:t>
            </a:r>
            <a:r>
              <a:rPr lang="pl-PL" sz="2400" dirty="0">
                <a:ea typeface="Times New Roman" panose="02020603050405020304" pitchFamily="18" charset="0"/>
                <a:cs typeface="Times New Roman" panose="02020603050405020304" pitchFamily="18" charset="0"/>
              </a:rPr>
              <a:t>.</a:t>
            </a:r>
            <a:endParaRPr lang="pl-PL" sz="2400" dirty="0">
              <a:effectLst/>
              <a:ea typeface="Times New Roman" panose="02020603050405020304" pitchFamily="18" charset="0"/>
              <a:cs typeface="Times New Roman" panose="02020603050405020304" pitchFamily="18" charset="0"/>
            </a:endParaRPr>
          </a:p>
        </p:txBody>
      </p:sp>
      <p:graphicFrame>
        <p:nvGraphicFramePr>
          <p:cNvPr id="80" name="Tabela 79">
            <a:extLst>
              <a:ext uri="{FF2B5EF4-FFF2-40B4-BE49-F238E27FC236}">
                <a16:creationId xmlns:a16="http://schemas.microsoft.com/office/drawing/2014/main" id="{3E990EFE-4062-4F4F-BE77-9E5B4C365584}"/>
              </a:ext>
            </a:extLst>
          </p:cNvPr>
          <p:cNvGraphicFramePr>
            <a:graphicFrameLocks noGrp="1"/>
          </p:cNvGraphicFramePr>
          <p:nvPr>
            <p:extLst>
              <p:ext uri="{D42A27DB-BD31-4B8C-83A1-F6EECF244321}">
                <p14:modId xmlns:p14="http://schemas.microsoft.com/office/powerpoint/2010/main" val="4039549909"/>
              </p:ext>
            </p:extLst>
          </p:nvPr>
        </p:nvGraphicFramePr>
        <p:xfrm>
          <a:off x="17695465" y="22315669"/>
          <a:ext cx="8982097" cy="3671338"/>
        </p:xfrm>
        <a:graphic>
          <a:graphicData uri="http://schemas.openxmlformats.org/drawingml/2006/table">
            <a:tbl>
              <a:tblPr firstRow="1" firstCol="1" bandRow="1">
                <a:tableStyleId>{2A488322-F2BA-4B5B-9748-0D474271808F}</a:tableStyleId>
              </a:tblPr>
              <a:tblGrid>
                <a:gridCol w="1853307">
                  <a:extLst>
                    <a:ext uri="{9D8B030D-6E8A-4147-A177-3AD203B41FA5}">
                      <a16:colId xmlns:a16="http://schemas.microsoft.com/office/drawing/2014/main" val="1120174945"/>
                    </a:ext>
                  </a:extLst>
                </a:gridCol>
                <a:gridCol w="785797">
                  <a:extLst>
                    <a:ext uri="{9D8B030D-6E8A-4147-A177-3AD203B41FA5}">
                      <a16:colId xmlns:a16="http://schemas.microsoft.com/office/drawing/2014/main" val="1125013907"/>
                    </a:ext>
                  </a:extLst>
                </a:gridCol>
                <a:gridCol w="1327603">
                  <a:extLst>
                    <a:ext uri="{9D8B030D-6E8A-4147-A177-3AD203B41FA5}">
                      <a16:colId xmlns:a16="http://schemas.microsoft.com/office/drawing/2014/main" val="3625711295"/>
                    </a:ext>
                  </a:extLst>
                </a:gridCol>
                <a:gridCol w="1327603">
                  <a:extLst>
                    <a:ext uri="{9D8B030D-6E8A-4147-A177-3AD203B41FA5}">
                      <a16:colId xmlns:a16="http://schemas.microsoft.com/office/drawing/2014/main" val="2857114491"/>
                    </a:ext>
                  </a:extLst>
                </a:gridCol>
                <a:gridCol w="1180092">
                  <a:extLst>
                    <a:ext uri="{9D8B030D-6E8A-4147-A177-3AD203B41FA5}">
                      <a16:colId xmlns:a16="http://schemas.microsoft.com/office/drawing/2014/main" val="471940288"/>
                    </a:ext>
                  </a:extLst>
                </a:gridCol>
                <a:gridCol w="1180092">
                  <a:extLst>
                    <a:ext uri="{9D8B030D-6E8A-4147-A177-3AD203B41FA5}">
                      <a16:colId xmlns:a16="http://schemas.microsoft.com/office/drawing/2014/main" val="3491532981"/>
                    </a:ext>
                  </a:extLst>
                </a:gridCol>
                <a:gridCol w="1327603">
                  <a:extLst>
                    <a:ext uri="{9D8B030D-6E8A-4147-A177-3AD203B41FA5}">
                      <a16:colId xmlns:a16="http://schemas.microsoft.com/office/drawing/2014/main" val="757267629"/>
                    </a:ext>
                  </a:extLst>
                </a:gridCol>
              </a:tblGrid>
              <a:tr h="469239">
                <a:tc rowSpan="2" gridSpan="2">
                  <a:txBody>
                    <a:bodyPr/>
                    <a:lstStyle/>
                    <a:p>
                      <a:pPr algn="just">
                        <a:lnSpc>
                          <a:spcPct val="115000"/>
                        </a:lnSpc>
                        <a:spcBef>
                          <a:spcPts val="600"/>
                        </a:spcBef>
                        <a:spcAft>
                          <a:spcPts val="600"/>
                        </a:spcAft>
                      </a:pPr>
                      <a:r>
                        <a:rPr lang="en-US" sz="2400" dirty="0">
                          <a:effectLst/>
                          <a:latin typeface="+mn-lt"/>
                        </a:rPr>
                        <a:t> </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R>
                      <a:noFill/>
                    </a:lnR>
                    <a:lnB w="9525" cap="flat" cmpd="sng" algn="ctr">
                      <a:solidFill>
                        <a:schemeClr val="tx1"/>
                      </a:solidFill>
                      <a:prstDash val="solid"/>
                      <a:round/>
                      <a:headEnd type="none" w="med" len="med"/>
                      <a:tailEnd type="none" w="med" len="med"/>
                    </a:lnB>
                  </a:tcPr>
                </a:tc>
                <a:tc rowSpan="2" hMerge="1">
                  <a:txBody>
                    <a:bodyPr/>
                    <a:lstStyle/>
                    <a:p>
                      <a:endParaRPr lang="pl-PL"/>
                    </a:p>
                  </a:txBody>
                  <a:tcPr/>
                </a:tc>
                <a:tc gridSpan="5">
                  <a:txBody>
                    <a:bodyPr/>
                    <a:lstStyle/>
                    <a:p>
                      <a:pPr algn="ctr">
                        <a:lnSpc>
                          <a:spcPct val="115000"/>
                        </a:lnSpc>
                        <a:spcBef>
                          <a:spcPts val="600"/>
                        </a:spcBef>
                        <a:spcAft>
                          <a:spcPts val="600"/>
                        </a:spcAft>
                      </a:pPr>
                      <a:r>
                        <a:rPr lang="en-US" sz="2400" dirty="0">
                          <a:effectLst/>
                          <a:latin typeface="+mn-lt"/>
                        </a:rPr>
                        <a:t>metAFLP characteristics</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B w="25400" cmpd="sng">
                      <a:noFill/>
                    </a:lnB>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val="3214100898"/>
                  </a:ext>
                </a:extLst>
              </a:tr>
              <a:tr h="421186">
                <a:tc gridSpan="2" vMerge="1">
                  <a:txBody>
                    <a:bodyPr/>
                    <a:lstStyle/>
                    <a:p>
                      <a:endParaRPr lang="pl-PL"/>
                    </a:p>
                  </a:txBody>
                  <a:tcPr/>
                </a:tc>
                <a:tc hMerge="1" vMerge="1">
                  <a:txBody>
                    <a:bodyPr/>
                    <a:lstStyle/>
                    <a:p>
                      <a:endParaRPr lang="pl-PL"/>
                    </a:p>
                  </a:txBody>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TTCIV</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L w="25400" cmpd="sng">
                      <a:noFill/>
                    </a:lnL>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SV</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DMV</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DNMV</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ΔMET</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25400" cmpd="sng">
                      <a:noFill/>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1866970"/>
                  </a:ext>
                </a:extLst>
              </a:tr>
              <a:tr h="489791">
                <a:tc rowSpan="2">
                  <a:txBody>
                    <a:bodyPr/>
                    <a:lstStyle/>
                    <a:p>
                      <a:pPr algn="ctr">
                        <a:lnSpc>
                          <a:spcPct val="115000"/>
                        </a:lnSpc>
                        <a:spcBef>
                          <a:spcPts val="600"/>
                        </a:spcBef>
                        <a:spcAft>
                          <a:spcPts val="600"/>
                        </a:spcAft>
                      </a:pPr>
                      <a:r>
                        <a:rPr lang="en-US" sz="2400" dirty="0">
                          <a:effectLst/>
                          <a:latin typeface="+mn-lt"/>
                        </a:rPr>
                        <a:t>ANOVA</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F</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R>
                      <a:noFill/>
                    </a:ln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dirty="0">
                          <a:effectLst/>
                          <a:latin typeface="+mn-lt"/>
                          <a:ea typeface="Calibri" panose="020F0502020204030204" pitchFamily="34" charset="0"/>
                          <a:cs typeface="Times New Roman" panose="02020603050405020304" pitchFamily="18" charset="0"/>
                        </a:rPr>
                        <a:t>97.929</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84.796</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109.050</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13.631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66.311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3906854"/>
                  </a:ext>
                </a:extLst>
              </a:tr>
              <a:tr h="408099">
                <a:tc vMerge="1">
                  <a:txBody>
                    <a:bodyPr/>
                    <a:lstStyle/>
                    <a:p>
                      <a:endParaRPr lang="pl-PL"/>
                    </a:p>
                  </a:txBody>
                  <a:tcPr/>
                </a:tc>
                <a:tc>
                  <a:txBody>
                    <a:bodyPr/>
                    <a:lstStyle/>
                    <a:p>
                      <a:pPr algn="r">
                        <a:lnSpc>
                          <a:spcPct val="115000"/>
                        </a:lnSpc>
                        <a:spcBef>
                          <a:spcPts val="600"/>
                        </a:spcBef>
                        <a:spcAft>
                          <a:spcPts val="600"/>
                        </a:spcAft>
                      </a:pPr>
                      <a:r>
                        <a:rPr lang="en-US" sz="2400" i="1">
                          <a:effectLst/>
                          <a:latin typeface="+mn-lt"/>
                          <a:ea typeface="Calibri" panose="020F0502020204030204" pitchFamily="34" charset="0"/>
                          <a:cs typeface="Times New Roman" panose="02020603050405020304" pitchFamily="18" charset="0"/>
                        </a:rPr>
                        <a:t>p</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0.0001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0.0001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0.0001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0.0001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0.0001</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8529057"/>
                  </a:ext>
                </a:extLst>
              </a:tr>
              <a:tr h="489791">
                <a:tc rowSpan="4">
                  <a:txBody>
                    <a:bodyPr/>
                    <a:lstStyle/>
                    <a:p>
                      <a:pPr algn="ctr">
                        <a:lnSpc>
                          <a:spcPct val="115000"/>
                        </a:lnSpc>
                        <a:spcBef>
                          <a:spcPts val="600"/>
                        </a:spcBef>
                        <a:spcAft>
                          <a:spcPts val="600"/>
                        </a:spcAft>
                      </a:pPr>
                      <a:r>
                        <a:rPr lang="en-US" sz="2400" b="1" kern="1200" dirty="0">
                          <a:solidFill>
                            <a:schemeClr val="lt1"/>
                          </a:solidFill>
                          <a:effectLst/>
                          <a:latin typeface="+mn-lt"/>
                          <a:ea typeface="+mn-ea"/>
                          <a:cs typeface="+mn-cs"/>
                        </a:rPr>
                        <a:t>Sets of regenerants</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dirty="0">
                          <a:effectLst/>
                          <a:latin typeface="+mn-lt"/>
                          <a:ea typeface="Calibri" panose="020F0502020204030204" pitchFamily="34" charset="0"/>
                          <a:cs typeface="Times New Roman" panose="02020603050405020304" pitchFamily="18" charset="0"/>
                        </a:rPr>
                        <a:t>D68</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16.89</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12.60</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1.59</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2.71</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1.12</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87422350"/>
                  </a:ext>
                </a:extLst>
              </a:tr>
              <a:tr h="489791">
                <a:tc vMerge="1">
                  <a:txBody>
                    <a:bodyPr/>
                    <a:lstStyle/>
                    <a:p>
                      <a:endParaRPr lang="pl-PL"/>
                    </a:p>
                  </a:txBody>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D69</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11.82</a:t>
                      </a:r>
                      <a:r>
                        <a:rPr lang="en-US" sz="2400" baseline="30000">
                          <a:effectLst/>
                          <a:latin typeface="+mn-lt"/>
                          <a:ea typeface="Calibri" panose="020F0502020204030204" pitchFamily="34" charset="0"/>
                          <a:cs typeface="Times New Roman" panose="02020603050405020304" pitchFamily="18" charset="0"/>
                        </a:rPr>
                        <a:t>c</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7.99</a:t>
                      </a:r>
                      <a:r>
                        <a:rPr lang="en-US" sz="2400" baseline="30000">
                          <a:effectLst/>
                          <a:latin typeface="+mn-lt"/>
                          <a:ea typeface="Calibri" panose="020F0502020204030204" pitchFamily="34" charset="0"/>
                          <a:cs typeface="Times New Roman" panose="02020603050405020304" pitchFamily="18" charset="0"/>
                        </a:rPr>
                        <a:t>c</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1.18</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2.70</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1.51</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6506560"/>
                  </a:ext>
                </a:extLst>
              </a:tr>
              <a:tr h="489791">
                <a:tc vMerge="1">
                  <a:txBody>
                    <a:bodyPr/>
                    <a:lstStyle/>
                    <a:p>
                      <a:endParaRPr lang="pl-PL"/>
                    </a:p>
                  </a:txBody>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D70</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20.65</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13.52</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4.40</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2.73</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-1.67</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6174835"/>
                  </a:ext>
                </a:extLst>
              </a:tr>
              <a:tr h="413650">
                <a:tc vMerge="1">
                  <a:txBody>
                    <a:bodyPr/>
                    <a:lstStyle/>
                    <a:p>
                      <a:endParaRPr lang="pl-PL"/>
                    </a:p>
                  </a:txBody>
                  <a:tcP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D72</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16.77</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11.32</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4.15</a:t>
                      </a:r>
                      <a:r>
                        <a:rPr lang="en-US" sz="2400" baseline="30000">
                          <a:effectLst/>
                          <a:latin typeface="+mn-lt"/>
                          <a:ea typeface="Calibri" panose="020F0502020204030204" pitchFamily="34" charset="0"/>
                          <a:cs typeface="Times New Roman" panose="02020603050405020304" pitchFamily="18" charset="0"/>
                        </a:rPr>
                        <a:t>a</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a:effectLst/>
                          <a:latin typeface="+mn-lt"/>
                          <a:ea typeface="Calibri" panose="020F0502020204030204" pitchFamily="34" charset="0"/>
                          <a:cs typeface="Times New Roman" panose="02020603050405020304" pitchFamily="18" charset="0"/>
                        </a:rPr>
                        <a:t>1.30</a:t>
                      </a:r>
                      <a:r>
                        <a:rPr lang="en-US" sz="2400" baseline="30000">
                          <a:effectLst/>
                          <a:latin typeface="+mn-lt"/>
                          <a:ea typeface="Calibri" panose="020F0502020204030204" pitchFamily="34" charset="0"/>
                          <a:cs typeface="Times New Roman" panose="02020603050405020304" pitchFamily="18" charset="0"/>
                        </a:rPr>
                        <a:t>b</a:t>
                      </a:r>
                      <a:endParaRPr lang="pl-PL" sz="24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600"/>
                        </a:spcBef>
                        <a:spcAft>
                          <a:spcPts val="600"/>
                        </a:spcAft>
                      </a:pPr>
                      <a:r>
                        <a:rPr lang="en-US" sz="2400" dirty="0">
                          <a:effectLst/>
                          <a:latin typeface="+mn-lt"/>
                          <a:ea typeface="Calibri" panose="020F0502020204030204" pitchFamily="34" charset="0"/>
                          <a:cs typeface="Times New Roman" panose="02020603050405020304" pitchFamily="18" charset="0"/>
                        </a:rPr>
                        <a:t>-2.85</a:t>
                      </a:r>
                      <a:r>
                        <a:rPr lang="en-US" sz="2400" baseline="30000" dirty="0">
                          <a:effectLst/>
                          <a:latin typeface="+mn-lt"/>
                          <a:ea typeface="Calibri" panose="020F0502020204030204" pitchFamily="34" charset="0"/>
                          <a:cs typeface="Times New Roman" panose="02020603050405020304" pitchFamily="18" charset="0"/>
                        </a:rPr>
                        <a:t>c</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41342950"/>
                  </a:ext>
                </a:extLst>
              </a:tr>
            </a:tbl>
          </a:graphicData>
        </a:graphic>
      </p:graphicFrame>
      <p:sp>
        <p:nvSpPr>
          <p:cNvPr id="33" name="Prostokąt 32">
            <a:extLst>
              <a:ext uri="{FF2B5EF4-FFF2-40B4-BE49-F238E27FC236}">
                <a16:creationId xmlns:a16="http://schemas.microsoft.com/office/drawing/2014/main" id="{2DF62850-551F-42AD-96B0-B7481C8CE8F2}"/>
              </a:ext>
            </a:extLst>
          </p:cNvPr>
          <p:cNvSpPr/>
          <p:nvPr/>
        </p:nvSpPr>
        <p:spPr>
          <a:xfrm>
            <a:off x="8248091" y="26089986"/>
            <a:ext cx="8845125" cy="3785652"/>
          </a:xfrm>
          <a:prstGeom prst="rect">
            <a:avLst/>
          </a:prstGeom>
        </p:spPr>
        <p:txBody>
          <a:bodyPr wrap="square">
            <a:spAutoFit/>
          </a:bodyPr>
          <a:lstStyle/>
          <a:p>
            <a:pPr algn="just"/>
            <a:r>
              <a:rPr lang="en-GB" sz="2400" dirty="0">
                <a:ea typeface="Calibri" panose="020F0502020204030204" pitchFamily="34" charset="0"/>
                <a:cs typeface="Times New Roman" panose="02020603050405020304" pitchFamily="18" charset="0"/>
              </a:rPr>
              <a:t>The level of global DNA methylation in barley regenerants (80 plants) obtained in anther culture from 4 donor plants (D68-D72) was determined. Analysis of total cytidine methylation (5mdC) of genomic DNA by RP-HPLC showed that on average, 21.31% (± 0.41) of cytidine was methylated. These values for individual sets of regenerants derived from four different donor plants are presented in Table 3. There were significant differences (F = 133.274, p = 0.0001) between individual sets of regenerants (D68-D72) and donors (D) (Table 3).</a:t>
            </a:r>
            <a:endParaRPr lang="pl-PL" sz="2400" dirty="0">
              <a:ea typeface="Times New Roman" panose="02020603050405020304" pitchFamily="18" charset="0"/>
              <a:cs typeface="Times New Roman" panose="02020603050405020304" pitchFamily="18" charset="0"/>
            </a:endParaRPr>
          </a:p>
          <a:p>
            <a:pPr algn="just"/>
            <a:r>
              <a:rPr lang="en-GB" sz="2400" dirty="0">
                <a:ea typeface="Calibri" panose="020F0502020204030204" pitchFamily="34" charset="0"/>
                <a:cs typeface="Times New Roman" panose="02020603050405020304" pitchFamily="18" charset="0"/>
              </a:rPr>
              <a:t>Table 3</a:t>
            </a:r>
            <a:r>
              <a:rPr lang="pl-PL" sz="2400" dirty="0">
                <a:ea typeface="Calibri" panose="020F0502020204030204" pitchFamily="34" charset="0"/>
                <a:cs typeface="Times New Roman" panose="02020603050405020304" pitchFamily="18" charset="0"/>
              </a:rPr>
              <a:t>.</a:t>
            </a:r>
            <a:r>
              <a:rPr lang="en-GB" sz="2400" dirty="0">
                <a:ea typeface="Calibri" panose="020F0502020204030204" pitchFamily="34" charset="0"/>
                <a:cs typeface="Times New Roman" panose="02020603050405020304" pitchFamily="18" charset="0"/>
              </a:rPr>
              <a:t> DNA methylation content (global methylation) based on RP-HPLC analyses and ANOVA. The a, b, c, d </a:t>
            </a:r>
            <a:r>
              <a:rPr lang="pl-PL" sz="2400" dirty="0">
                <a:ea typeface="Calibri" panose="020F0502020204030204" pitchFamily="34" charset="0"/>
                <a:cs typeface="Times New Roman" panose="02020603050405020304" pitchFamily="18" charset="0"/>
              </a:rPr>
              <a:t>- </a:t>
            </a:r>
            <a:r>
              <a:rPr lang="en-GB" sz="2400" dirty="0">
                <a:ea typeface="Calibri" panose="020F0502020204030204" pitchFamily="34" charset="0"/>
                <a:cs typeface="Times New Roman" panose="02020603050405020304" pitchFamily="18" charset="0"/>
              </a:rPr>
              <a:t>Tukey’s grouping.</a:t>
            </a:r>
            <a:endParaRPr lang="pl-PL" sz="2400" dirty="0">
              <a:effectLst/>
              <a:ea typeface="Times New Roman" panose="02020603050405020304" pitchFamily="18" charset="0"/>
              <a:cs typeface="Times New Roman" panose="02020603050405020304" pitchFamily="18" charset="0"/>
            </a:endParaRPr>
          </a:p>
        </p:txBody>
      </p:sp>
      <p:graphicFrame>
        <p:nvGraphicFramePr>
          <p:cNvPr id="81" name="Tabela 80">
            <a:extLst>
              <a:ext uri="{FF2B5EF4-FFF2-40B4-BE49-F238E27FC236}">
                <a16:creationId xmlns:a16="http://schemas.microsoft.com/office/drawing/2014/main" id="{5861C993-107B-424D-A41A-50C2FB72EAA1}"/>
              </a:ext>
            </a:extLst>
          </p:cNvPr>
          <p:cNvGraphicFramePr>
            <a:graphicFrameLocks noGrp="1"/>
          </p:cNvGraphicFramePr>
          <p:nvPr>
            <p:extLst>
              <p:ext uri="{D42A27DB-BD31-4B8C-83A1-F6EECF244321}">
                <p14:modId xmlns:p14="http://schemas.microsoft.com/office/powerpoint/2010/main" val="3262641374"/>
              </p:ext>
            </p:extLst>
          </p:nvPr>
        </p:nvGraphicFramePr>
        <p:xfrm>
          <a:off x="8360963" y="29807675"/>
          <a:ext cx="8619913" cy="2436815"/>
        </p:xfrm>
        <a:graphic>
          <a:graphicData uri="http://schemas.openxmlformats.org/drawingml/2006/table">
            <a:tbl>
              <a:tblPr firstRow="1" firstCol="1" bandRow="1">
                <a:tableStyleId>{2A488322-F2BA-4B5B-9748-0D474271808F}</a:tableStyleId>
              </a:tblPr>
              <a:tblGrid>
                <a:gridCol w="1754404">
                  <a:extLst>
                    <a:ext uri="{9D8B030D-6E8A-4147-A177-3AD203B41FA5}">
                      <a16:colId xmlns:a16="http://schemas.microsoft.com/office/drawing/2014/main" val="1120174945"/>
                    </a:ext>
                  </a:extLst>
                </a:gridCol>
                <a:gridCol w="1754404">
                  <a:extLst>
                    <a:ext uri="{9D8B030D-6E8A-4147-A177-3AD203B41FA5}">
                      <a16:colId xmlns:a16="http://schemas.microsoft.com/office/drawing/2014/main" val="677325141"/>
                    </a:ext>
                  </a:extLst>
                </a:gridCol>
                <a:gridCol w="5111105">
                  <a:extLst>
                    <a:ext uri="{9D8B030D-6E8A-4147-A177-3AD203B41FA5}">
                      <a16:colId xmlns:a16="http://schemas.microsoft.com/office/drawing/2014/main" val="757267629"/>
                    </a:ext>
                  </a:extLst>
                </a:gridCol>
              </a:tblGrid>
              <a:tr h="289513">
                <a:tc gridSpan="2">
                  <a:txBody>
                    <a:bodyPr/>
                    <a:lstStyle/>
                    <a:p>
                      <a:pPr algn="ctr">
                        <a:lnSpc>
                          <a:spcPct val="100000"/>
                        </a:lnSpc>
                        <a:spcBef>
                          <a:spcPts val="0"/>
                        </a:spcBef>
                        <a:spcAft>
                          <a:spcPts val="0"/>
                        </a:spcAft>
                      </a:pPr>
                      <a:r>
                        <a:rPr lang="en-US" sz="2400" dirty="0">
                          <a:effectLst/>
                          <a:latin typeface="+mn-lt"/>
                        </a:rPr>
                        <a:t> </a:t>
                      </a:r>
                      <a:r>
                        <a:rPr lang="pl-PL" sz="2400" dirty="0">
                          <a:effectLst/>
                          <a:latin typeface="+mn-lt"/>
                        </a:rPr>
                        <a:t>Plant </a:t>
                      </a:r>
                      <a:r>
                        <a:rPr lang="pl-PL" sz="2400" dirty="0" err="1">
                          <a:effectLst/>
                          <a:latin typeface="+mn-lt"/>
                        </a:rPr>
                        <a:t>material</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R>
                      <a:noFill/>
                    </a:lnR>
                    <a:lnB w="9525" cap="flat" cmpd="sng" algn="ctr">
                      <a:solidFill>
                        <a:schemeClr val="tx1"/>
                      </a:solidFill>
                      <a:prstDash val="solid"/>
                      <a:round/>
                      <a:headEnd type="none" w="med" len="med"/>
                      <a:tailEnd type="none" w="med" len="med"/>
                    </a:lnB>
                  </a:tcPr>
                </a:tc>
                <a:tc hMerge="1">
                  <a:txBody>
                    <a:bodyPr/>
                    <a:lstStyle/>
                    <a:p>
                      <a:endParaRPr lang="pl-PL"/>
                    </a:p>
                  </a:txBody>
                  <a:tcPr/>
                </a:tc>
                <a:tc>
                  <a:txBody>
                    <a:bodyPr/>
                    <a:lstStyle/>
                    <a:p>
                      <a:pPr algn="ctr"/>
                      <a:r>
                        <a:rPr lang="pl-PL" sz="2400" dirty="0"/>
                        <a:t>Global </a:t>
                      </a:r>
                      <a:r>
                        <a:rPr lang="pl-PL" sz="2400" dirty="0" err="1"/>
                        <a:t>methylation</a:t>
                      </a:r>
                      <a:r>
                        <a:rPr lang="pl-PL" sz="2400" dirty="0"/>
                        <a:t> (%)</a:t>
                      </a:r>
                    </a:p>
                  </a:txBody>
                  <a:tcPr>
                    <a:lnL>
                      <a:noFill/>
                    </a:lnL>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4100898"/>
                  </a:ext>
                </a:extLst>
              </a:tr>
              <a:tr h="269783">
                <a:tc rowSpan="4">
                  <a:txBody>
                    <a:bodyPr/>
                    <a:lstStyle/>
                    <a:p>
                      <a:pPr algn="ctr"/>
                      <a:r>
                        <a:rPr lang="pl-PL" sz="2400" dirty="0" err="1"/>
                        <a:t>Sets</a:t>
                      </a:r>
                      <a:r>
                        <a:rPr lang="pl-PL" sz="2400" dirty="0"/>
                        <a:t> of regenerants</a:t>
                      </a:r>
                    </a:p>
                  </a:txBody>
                  <a:tcPr marL="68580" marR="68580" marT="0" marB="0" anchor="ct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pl-PL" sz="2400" dirty="0">
                          <a:effectLst/>
                          <a:latin typeface="+mn-lt"/>
                          <a:ea typeface="Times New Roman" panose="02020603050405020304" pitchFamily="18" charset="0"/>
                          <a:cs typeface="Times New Roman" panose="02020603050405020304" pitchFamily="18" charset="0"/>
                        </a:rPr>
                        <a:t>D68</a:t>
                      </a: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dirty="0">
                          <a:effectLst/>
                          <a:latin typeface="+mn-lt"/>
                          <a:ea typeface="Times New Roman" panose="02020603050405020304" pitchFamily="18" charset="0"/>
                          <a:cs typeface="Times New Roman" panose="02020603050405020304" pitchFamily="18" charset="0"/>
                        </a:rPr>
                        <a:t>21.30</a:t>
                      </a:r>
                      <a:r>
                        <a:rPr lang="en-US" sz="2400" baseline="30000" dirty="0">
                          <a:effectLst/>
                          <a:latin typeface="+mn-lt"/>
                          <a:ea typeface="Times New Roman" panose="02020603050405020304" pitchFamily="18" charset="0"/>
                          <a:cs typeface="Times New Roman" panose="02020603050405020304" pitchFamily="18" charset="0"/>
                        </a:rPr>
                        <a:t>b</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87422350"/>
                  </a:ext>
                </a:extLst>
              </a:tr>
              <a:tr h="269783">
                <a:tc vMerge="1">
                  <a:txBody>
                    <a:bodyPr/>
                    <a:lstStyle/>
                    <a:p>
                      <a:endParaRPr lang="pl-PL" dirty="0"/>
                    </a:p>
                  </a:txBody>
                  <a:tcPr marL="68580" marR="68580" marT="0" marB="0" anchor="ctr"/>
                </a:tc>
                <a:tc>
                  <a:txBody>
                    <a:bodyPr/>
                    <a:lstStyle/>
                    <a:p>
                      <a:pPr algn="ctr">
                        <a:lnSpc>
                          <a:spcPct val="115000"/>
                        </a:lnSpc>
                        <a:spcBef>
                          <a:spcPts val="600"/>
                        </a:spcBef>
                        <a:spcAft>
                          <a:spcPts val="600"/>
                        </a:spcAft>
                      </a:pPr>
                      <a:r>
                        <a:rPr lang="pl-PL" sz="2400" dirty="0">
                          <a:effectLst/>
                          <a:latin typeface="+mn-lt"/>
                          <a:ea typeface="Times New Roman" panose="02020603050405020304" pitchFamily="18" charset="0"/>
                          <a:cs typeface="Times New Roman" panose="02020603050405020304" pitchFamily="18" charset="0"/>
                        </a:rPr>
                        <a:t>D69</a:t>
                      </a:r>
                    </a:p>
                  </a:txBody>
                  <a:tcPr marL="68580" marR="68580" marT="0" marB="0" anchor="ctr"/>
                </a:tc>
                <a:tc>
                  <a:txBody>
                    <a:bodyPr/>
                    <a:lstStyle/>
                    <a:p>
                      <a:pPr algn="ctr">
                        <a:lnSpc>
                          <a:spcPct val="115000"/>
                        </a:lnSpc>
                        <a:spcBef>
                          <a:spcPts val="600"/>
                        </a:spcBef>
                        <a:spcAft>
                          <a:spcPts val="600"/>
                        </a:spcAft>
                      </a:pPr>
                      <a:r>
                        <a:rPr lang="en-US" sz="2400" dirty="0">
                          <a:effectLst/>
                          <a:latin typeface="+mn-lt"/>
                          <a:ea typeface="Times New Roman" panose="02020603050405020304" pitchFamily="18" charset="0"/>
                          <a:cs typeface="Times New Roman" panose="02020603050405020304" pitchFamily="18" charset="0"/>
                        </a:rPr>
                        <a:t>21.22</a:t>
                      </a:r>
                      <a:r>
                        <a:rPr lang="en-US" sz="2400" baseline="30000" dirty="0">
                          <a:effectLst/>
                          <a:latin typeface="+mn-lt"/>
                          <a:ea typeface="Times New Roman" panose="02020603050405020304" pitchFamily="18" charset="0"/>
                          <a:cs typeface="Times New Roman" panose="02020603050405020304" pitchFamily="18" charset="0"/>
                        </a:rPr>
                        <a:t>b</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6506560"/>
                  </a:ext>
                </a:extLst>
              </a:tr>
              <a:tr h="269783">
                <a:tc vMerge="1">
                  <a:txBody>
                    <a:bodyPr/>
                    <a:lstStyle/>
                    <a:p>
                      <a:endParaRPr lang="pl-PL" dirty="0"/>
                    </a:p>
                  </a:txBody>
                  <a:tcPr marL="68580" marR="68580" marT="0" marB="0" anchor="ctr"/>
                </a:tc>
                <a:tc>
                  <a:txBody>
                    <a:bodyPr/>
                    <a:lstStyle/>
                    <a:p>
                      <a:pPr algn="ctr">
                        <a:lnSpc>
                          <a:spcPct val="115000"/>
                        </a:lnSpc>
                        <a:spcBef>
                          <a:spcPts val="600"/>
                        </a:spcBef>
                        <a:spcAft>
                          <a:spcPts val="600"/>
                        </a:spcAft>
                      </a:pPr>
                      <a:r>
                        <a:rPr lang="pl-PL" sz="2400" dirty="0">
                          <a:effectLst/>
                          <a:latin typeface="+mn-lt"/>
                          <a:ea typeface="Times New Roman" panose="02020603050405020304" pitchFamily="18" charset="0"/>
                          <a:cs typeface="Times New Roman" panose="02020603050405020304" pitchFamily="18" charset="0"/>
                        </a:rPr>
                        <a:t>D70</a:t>
                      </a:r>
                    </a:p>
                  </a:txBody>
                  <a:tcPr marL="68580" marR="68580" marT="0" marB="0" anchor="ctr"/>
                </a:tc>
                <a:tc>
                  <a:txBody>
                    <a:bodyPr/>
                    <a:lstStyle/>
                    <a:p>
                      <a:pPr algn="ctr">
                        <a:lnSpc>
                          <a:spcPct val="115000"/>
                        </a:lnSpc>
                        <a:spcBef>
                          <a:spcPts val="600"/>
                        </a:spcBef>
                        <a:spcAft>
                          <a:spcPts val="600"/>
                        </a:spcAft>
                      </a:pPr>
                      <a:r>
                        <a:rPr lang="en-US" sz="2400" dirty="0">
                          <a:effectLst/>
                          <a:latin typeface="+mn-lt"/>
                          <a:ea typeface="Times New Roman" panose="02020603050405020304" pitchFamily="18" charset="0"/>
                          <a:cs typeface="Times New Roman" panose="02020603050405020304" pitchFamily="18" charset="0"/>
                        </a:rPr>
                        <a:t>21.20</a:t>
                      </a:r>
                      <a:r>
                        <a:rPr lang="en-US" sz="2400" baseline="30000" dirty="0">
                          <a:effectLst/>
                          <a:latin typeface="+mn-lt"/>
                          <a:ea typeface="Times New Roman" panose="02020603050405020304" pitchFamily="18" charset="0"/>
                          <a:cs typeface="Times New Roman" panose="02020603050405020304" pitchFamily="18" charset="0"/>
                        </a:rPr>
                        <a:t>b</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6174835"/>
                  </a:ext>
                </a:extLst>
              </a:tr>
              <a:tr h="269783">
                <a:tc vMerge="1">
                  <a:txBody>
                    <a:bodyPr/>
                    <a:lstStyle/>
                    <a:p>
                      <a:endParaRPr lang="pl-PL" dirty="0"/>
                    </a:p>
                  </a:txBody>
                  <a:tcPr marL="68580" marR="68580" marT="0" marB="0" anchor="ctr"/>
                </a:tc>
                <a:tc>
                  <a:txBody>
                    <a:bodyPr/>
                    <a:lstStyle/>
                    <a:p>
                      <a:pPr algn="ctr">
                        <a:lnSpc>
                          <a:spcPct val="115000"/>
                        </a:lnSpc>
                        <a:spcBef>
                          <a:spcPts val="600"/>
                        </a:spcBef>
                        <a:spcAft>
                          <a:spcPts val="600"/>
                        </a:spcAft>
                      </a:pPr>
                      <a:r>
                        <a:rPr lang="pl-PL" sz="2400" dirty="0">
                          <a:effectLst/>
                          <a:latin typeface="+mn-lt"/>
                          <a:ea typeface="Times New Roman" panose="02020603050405020304" pitchFamily="18" charset="0"/>
                          <a:cs typeface="Times New Roman" panose="02020603050405020304" pitchFamily="18" charset="0"/>
                        </a:rPr>
                        <a:t>D72</a:t>
                      </a:r>
                    </a:p>
                  </a:txBody>
                  <a:tcPr marL="68580" marR="68580" marT="0" marB="0" anchor="ctr">
                    <a:lnB w="9525" cap="flat" cmpd="sng" algn="ctr">
                      <a:solidFill>
                        <a:schemeClr val="tx1"/>
                      </a:solidFill>
                      <a:prstDash val="solid"/>
                      <a:round/>
                      <a:headEnd type="none" w="med" len="med"/>
                      <a:tailEnd type="none" w="med" len="med"/>
                    </a:lnB>
                  </a:tcPr>
                </a:tc>
                <a:tc>
                  <a:txBody>
                    <a:bodyPr/>
                    <a:lstStyle/>
                    <a:p>
                      <a:pPr algn="ctr">
                        <a:lnSpc>
                          <a:spcPct val="115000"/>
                        </a:lnSpc>
                        <a:spcBef>
                          <a:spcPts val="600"/>
                        </a:spcBef>
                        <a:spcAft>
                          <a:spcPts val="600"/>
                        </a:spcAft>
                      </a:pPr>
                      <a:r>
                        <a:rPr lang="en-US" sz="2400" dirty="0">
                          <a:effectLst/>
                          <a:latin typeface="+mn-lt"/>
                          <a:ea typeface="Times New Roman" panose="02020603050405020304" pitchFamily="18" charset="0"/>
                          <a:cs typeface="Times New Roman" panose="02020603050405020304" pitchFamily="18" charset="0"/>
                        </a:rPr>
                        <a:t>21.50</a:t>
                      </a:r>
                      <a:r>
                        <a:rPr lang="en-US" sz="2400" baseline="30000" dirty="0">
                          <a:effectLst/>
                          <a:latin typeface="+mn-lt"/>
                          <a:ea typeface="Times New Roman" panose="02020603050405020304" pitchFamily="18" charset="0"/>
                          <a:cs typeface="Times New Roman" panose="02020603050405020304" pitchFamily="18" charset="0"/>
                        </a:rPr>
                        <a:t>a</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342950"/>
                  </a:ext>
                </a:extLst>
              </a:tr>
              <a:tr h="269783">
                <a:tc>
                  <a:txBody>
                    <a:bodyPr/>
                    <a:lstStyle/>
                    <a:p>
                      <a:pPr algn="ctr"/>
                      <a:r>
                        <a:rPr lang="pl-PL" sz="2400" dirty="0" err="1"/>
                        <a:t>Donors</a:t>
                      </a:r>
                      <a:endParaRPr lang="pl-PL" sz="2400" dirty="0"/>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pl-PL" sz="2400" dirty="0">
                          <a:effectLst/>
                          <a:latin typeface="+mn-lt"/>
                          <a:ea typeface="Times New Roman" panose="02020603050405020304" pitchFamily="18" charset="0"/>
                          <a:cs typeface="Times New Roman" panose="02020603050405020304" pitchFamily="18" charset="0"/>
                        </a:rPr>
                        <a:t>D</a:t>
                      </a:r>
                    </a:p>
                  </a:txBody>
                  <a:tcPr marL="68580" marR="68580" marT="0" marB="0" anchor="ctr">
                    <a:lnT w="9525" cap="flat" cmpd="sng" algn="ctr">
                      <a:solidFill>
                        <a:schemeClr val="tx1"/>
                      </a:solidFill>
                      <a:prstDash val="solid"/>
                      <a:round/>
                      <a:headEnd type="none" w="med" len="med"/>
                      <a:tailEnd type="none" w="med" len="med"/>
                    </a:lnT>
                  </a:tcPr>
                </a:tc>
                <a:tc>
                  <a:txBody>
                    <a:bodyPr/>
                    <a:lstStyle/>
                    <a:p>
                      <a:pPr algn="ctr">
                        <a:lnSpc>
                          <a:spcPct val="115000"/>
                        </a:lnSpc>
                        <a:spcBef>
                          <a:spcPts val="600"/>
                        </a:spcBef>
                        <a:spcAft>
                          <a:spcPts val="600"/>
                        </a:spcAft>
                      </a:pPr>
                      <a:r>
                        <a:rPr lang="en-US" sz="2400" dirty="0">
                          <a:effectLst/>
                          <a:latin typeface="+mn-lt"/>
                          <a:ea typeface="Times New Roman" panose="02020603050405020304" pitchFamily="18" charset="0"/>
                          <a:cs typeface="Times New Roman" panose="02020603050405020304" pitchFamily="18" charset="0"/>
                        </a:rPr>
                        <a:t>20.15</a:t>
                      </a:r>
                      <a:r>
                        <a:rPr lang="en-US" sz="2400" baseline="30000" dirty="0">
                          <a:effectLst/>
                          <a:latin typeface="+mn-lt"/>
                          <a:ea typeface="Times New Roman" panose="02020603050405020304" pitchFamily="18" charset="0"/>
                          <a:cs typeface="Times New Roman" panose="02020603050405020304" pitchFamily="18" charset="0"/>
                        </a:rPr>
                        <a:t>c</a:t>
                      </a:r>
                      <a:endParaRPr lang="pl-PL" sz="2400" dirty="0">
                        <a:effectLst/>
                        <a:latin typeface="+mn-lt"/>
                        <a:ea typeface="Times New Roman" panose="02020603050405020304" pitchFamily="18" charset="0"/>
                        <a:cs typeface="Times New Roman" panose="02020603050405020304" pitchFamily="18" charset="0"/>
                      </a:endParaRPr>
                    </a:p>
                  </a:txBody>
                  <a:tcPr marL="68580" marR="68580" marT="0" marB="0" anchor="ctr">
                    <a:lnT w="952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22319148"/>
                  </a:ext>
                </a:extLst>
              </a:tr>
            </a:tbl>
          </a:graphicData>
        </a:graphic>
      </p:graphicFrame>
    </p:spTree>
    <p:extLst>
      <p:ext uri="{BB962C8B-B14F-4D97-AF65-F5344CB8AC3E}">
        <p14:creationId xmlns:p14="http://schemas.microsoft.com/office/powerpoint/2010/main" val="2515694238"/>
      </p:ext>
    </p:extLst>
  </p:cSld>
  <p:clrMapOvr>
    <a:masterClrMapping/>
  </p:clrMapOvr>
</p:sld>
</file>

<file path=ppt/theme/theme1.xml><?xml version="1.0" encoding="utf-8"?>
<a:theme xmlns:a="http://schemas.openxmlformats.org/drawingml/2006/main" name="Motyw pakietu Office">
  <a:themeElements>
    <a:clrScheme name="Bogaty">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TM01859866[[fn=Makro]]</Template>
  <TotalTime>3248</TotalTime>
  <Words>1348</Words>
  <Application>Microsoft Office PowerPoint</Application>
  <PresentationFormat>Niestandardowy</PresentationFormat>
  <Paragraphs>168</Paragraphs>
  <Slides>1</Slides>
  <Notes>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vt:i4>
      </vt:variant>
    </vt:vector>
  </HeadingPairs>
  <TitlesOfParts>
    <vt:vector size="5" baseType="lpstr">
      <vt:lpstr>Arial</vt:lpstr>
      <vt:lpstr>Calibri</vt:lpstr>
      <vt:lpstr>Times New Roman</vt:lpstr>
      <vt:lpstr>Motyw pakietu Office</vt:lpstr>
      <vt:lpstr>Prezentacja programu PowerPoint</vt:lpstr>
    </vt:vector>
  </TitlesOfParts>
  <Company>IHAR Radzików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Joanna Fryczkowska</dc:creator>
  <cp:lastModifiedBy>Renata Orłowska</cp:lastModifiedBy>
  <cp:revision>321</cp:revision>
  <cp:lastPrinted>2019-09-03T12:09:36Z</cp:lastPrinted>
  <dcterms:created xsi:type="dcterms:W3CDTF">2015-09-03T07:47:05Z</dcterms:created>
  <dcterms:modified xsi:type="dcterms:W3CDTF">2019-09-13T12:33:04Z</dcterms:modified>
</cp:coreProperties>
</file>