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1.xml" ContentType="application/vnd.ms-office.chartstyle+xml"/>
  <Override PartName="/ppt/charts/colors1.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style2.xml" ContentType="application/vnd.ms-office.chartstyle+xml"/>
  <Override PartName="/ppt/charts/colors2.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25199975" cy="32399288"/>
  <p:notesSz cx="6797675" cy="9928225"/>
  <p:defaultTextStyle>
    <a:defPPr>
      <a:defRPr lang="pl-PL"/>
    </a:defPPr>
    <a:lvl1pPr marL="0" algn="l" defTabSz="4565767" rtl="0" eaLnBrk="1" latinLnBrk="0" hangingPunct="1">
      <a:defRPr sz="9007" kern="1200">
        <a:solidFill>
          <a:schemeClr val="tx1"/>
        </a:solidFill>
        <a:latin typeface="+mn-lt"/>
        <a:ea typeface="+mn-ea"/>
        <a:cs typeface="+mn-cs"/>
      </a:defRPr>
    </a:lvl1pPr>
    <a:lvl2pPr marL="2282883" algn="l" defTabSz="4565767" rtl="0" eaLnBrk="1" latinLnBrk="0" hangingPunct="1">
      <a:defRPr sz="9007" kern="1200">
        <a:solidFill>
          <a:schemeClr val="tx1"/>
        </a:solidFill>
        <a:latin typeface="+mn-lt"/>
        <a:ea typeface="+mn-ea"/>
        <a:cs typeface="+mn-cs"/>
      </a:defRPr>
    </a:lvl2pPr>
    <a:lvl3pPr marL="4565767" algn="l" defTabSz="4565767" rtl="0" eaLnBrk="1" latinLnBrk="0" hangingPunct="1">
      <a:defRPr sz="9007" kern="1200">
        <a:solidFill>
          <a:schemeClr val="tx1"/>
        </a:solidFill>
        <a:latin typeface="+mn-lt"/>
        <a:ea typeface="+mn-ea"/>
        <a:cs typeface="+mn-cs"/>
      </a:defRPr>
    </a:lvl3pPr>
    <a:lvl4pPr marL="6848651" algn="l" defTabSz="4565767" rtl="0" eaLnBrk="1" latinLnBrk="0" hangingPunct="1">
      <a:defRPr sz="9007" kern="1200">
        <a:solidFill>
          <a:schemeClr val="tx1"/>
        </a:solidFill>
        <a:latin typeface="+mn-lt"/>
        <a:ea typeface="+mn-ea"/>
        <a:cs typeface="+mn-cs"/>
      </a:defRPr>
    </a:lvl4pPr>
    <a:lvl5pPr marL="9131533" algn="l" defTabSz="4565767" rtl="0" eaLnBrk="1" latinLnBrk="0" hangingPunct="1">
      <a:defRPr sz="9007" kern="1200">
        <a:solidFill>
          <a:schemeClr val="tx1"/>
        </a:solidFill>
        <a:latin typeface="+mn-lt"/>
        <a:ea typeface="+mn-ea"/>
        <a:cs typeface="+mn-cs"/>
      </a:defRPr>
    </a:lvl5pPr>
    <a:lvl6pPr marL="11414417" algn="l" defTabSz="4565767" rtl="0" eaLnBrk="1" latinLnBrk="0" hangingPunct="1">
      <a:defRPr sz="9007" kern="1200">
        <a:solidFill>
          <a:schemeClr val="tx1"/>
        </a:solidFill>
        <a:latin typeface="+mn-lt"/>
        <a:ea typeface="+mn-ea"/>
        <a:cs typeface="+mn-cs"/>
      </a:defRPr>
    </a:lvl6pPr>
    <a:lvl7pPr marL="13697301" algn="l" defTabSz="4565767" rtl="0" eaLnBrk="1" latinLnBrk="0" hangingPunct="1">
      <a:defRPr sz="9007" kern="1200">
        <a:solidFill>
          <a:schemeClr val="tx1"/>
        </a:solidFill>
        <a:latin typeface="+mn-lt"/>
        <a:ea typeface="+mn-ea"/>
        <a:cs typeface="+mn-cs"/>
      </a:defRPr>
    </a:lvl7pPr>
    <a:lvl8pPr marL="15980184" algn="l" defTabSz="4565767" rtl="0" eaLnBrk="1" latinLnBrk="0" hangingPunct="1">
      <a:defRPr sz="9007" kern="1200">
        <a:solidFill>
          <a:schemeClr val="tx1"/>
        </a:solidFill>
        <a:latin typeface="+mn-lt"/>
        <a:ea typeface="+mn-ea"/>
        <a:cs typeface="+mn-cs"/>
      </a:defRPr>
    </a:lvl8pPr>
    <a:lvl9pPr marL="18263068" algn="l" defTabSz="4565767" rtl="0" eaLnBrk="1" latinLnBrk="0" hangingPunct="1">
      <a:defRPr sz="900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05" userDrawn="1">
          <p15:clr>
            <a:srgbClr val="A4A3A4"/>
          </p15:clr>
        </p15:guide>
        <p15:guide id="2" pos="79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88" autoAdjust="0"/>
    <p:restoredTop sz="97472" autoAdjust="0"/>
  </p:normalViewPr>
  <p:slideViewPr>
    <p:cSldViewPr showGuides="1">
      <p:cViewPr>
        <p:scale>
          <a:sx n="50" d="100"/>
          <a:sy n="50" d="100"/>
        </p:scale>
        <p:origin x="158" y="-6331"/>
      </p:cViewPr>
      <p:guideLst>
        <p:guide orient="horz" pos="10205"/>
        <p:guide pos="793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xml"/><Relationship Id="rId1" Type="http://schemas.microsoft.com/office/2011/relationships/chartStyle" Target="style1.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xml"/><Relationship Id="rId1" Type="http://schemas.microsoft.com/office/2011/relationships/chartStyle" Target="style2.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Zboża ogółem</a:t>
            </a:r>
          </a:p>
        </c:rich>
      </c:tx>
      <c:overlay val="0"/>
    </c:title>
    <c:autoTitleDeleted val="0"/>
    <c:plotArea>
      <c:layout/>
      <c:areaChart>
        <c:grouping val="percentStacked"/>
        <c:varyColors val="0"/>
        <c:ser>
          <c:idx val="1"/>
          <c:order val="0"/>
          <c:tx>
            <c:strRef>
              <c:f>Arkusz1!$C$24</c:f>
              <c:strCache>
                <c:ptCount val="1"/>
                <c:pt idx="0">
                  <c:v>Krajowe</c:v>
                </c:pt>
              </c:strCache>
            </c:strRef>
          </c:tx>
          <c:spPr>
            <a:solidFill>
              <a:srgbClr val="C00000"/>
            </a:solidFill>
          </c:spPr>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Arkusz1!$AN$24:$AX$24</c:f>
              <c:numCache>
                <c:formatCode>0.0</c:formatCode>
                <c:ptCount val="11"/>
                <c:pt idx="0">
                  <c:v>56.926534395602232</c:v>
                </c:pt>
                <c:pt idx="1">
                  <c:v>55.40964641018958</c:v>
                </c:pt>
                <c:pt idx="2">
                  <c:v>57.577478989934029</c:v>
                </c:pt>
                <c:pt idx="3">
                  <c:v>50.986725520956213</c:v>
                </c:pt>
                <c:pt idx="4" formatCode="0.00">
                  <c:v>48.878079839702472</c:v>
                </c:pt>
                <c:pt idx="5" formatCode="0.00">
                  <c:v>46.503605841874702</c:v>
                </c:pt>
                <c:pt idx="6" formatCode="0.00">
                  <c:v>50.67068721050331</c:v>
                </c:pt>
                <c:pt idx="7" formatCode="0.00">
                  <c:v>51.804552949016411</c:v>
                </c:pt>
                <c:pt idx="8" formatCode="0.00">
                  <c:v>53.488492365373808</c:v>
                </c:pt>
                <c:pt idx="9" formatCode="0.00">
                  <c:v>56.43607651862439</c:v>
                </c:pt>
                <c:pt idx="10" formatCode="0.00">
                  <c:v>52.335748527711658</c:v>
                </c:pt>
              </c:numCache>
            </c:numRef>
          </c:val>
          <c:extLst>
            <c:ext xmlns:c16="http://schemas.microsoft.com/office/drawing/2014/chart" uri="{C3380CC4-5D6E-409C-BE32-E72D297353CC}">
              <c16:uniqueId val="{00000000-2F09-4D84-AB72-487BF744FB37}"/>
            </c:ext>
          </c:extLst>
        </c:ser>
        <c:ser>
          <c:idx val="0"/>
          <c:order val="1"/>
          <c:tx>
            <c:strRef>
              <c:f>Arkusz1!$C$25</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Arkusz1!$AN$25:$AX$25</c:f>
              <c:numCache>
                <c:formatCode>0.0</c:formatCode>
                <c:ptCount val="11"/>
                <c:pt idx="0">
                  <c:v>43.073465604397768</c:v>
                </c:pt>
                <c:pt idx="1">
                  <c:v>44.590353589810412</c:v>
                </c:pt>
                <c:pt idx="2">
                  <c:v>42.422521010065985</c:v>
                </c:pt>
                <c:pt idx="3">
                  <c:v>49.013274479043787</c:v>
                </c:pt>
                <c:pt idx="4">
                  <c:v>51.121920160297528</c:v>
                </c:pt>
                <c:pt idx="5">
                  <c:v>53.496394158125291</c:v>
                </c:pt>
                <c:pt idx="6">
                  <c:v>49.329312789496704</c:v>
                </c:pt>
                <c:pt idx="7">
                  <c:v>48.195447050983589</c:v>
                </c:pt>
                <c:pt idx="8">
                  <c:v>46.511507634626184</c:v>
                </c:pt>
                <c:pt idx="9" formatCode="0.00">
                  <c:v>43.563923481375625</c:v>
                </c:pt>
                <c:pt idx="10" formatCode="0.00">
                  <c:v>47.664251472288349</c:v>
                </c:pt>
              </c:numCache>
            </c:numRef>
          </c:val>
          <c:extLst>
            <c:ext xmlns:c16="http://schemas.microsoft.com/office/drawing/2014/chart" uri="{C3380CC4-5D6E-409C-BE32-E72D297353CC}">
              <c16:uniqueId val="{00000001-2F09-4D84-AB72-487BF744FB37}"/>
            </c:ext>
          </c:extLst>
        </c:ser>
        <c:dLbls>
          <c:showLegendKey val="0"/>
          <c:showVal val="0"/>
          <c:showCatName val="0"/>
          <c:showSerName val="0"/>
          <c:showPercent val="0"/>
          <c:showBubbleSize val="0"/>
        </c:dLbls>
        <c:axId val="545253343"/>
        <c:axId val="1"/>
      </c:areaChart>
      <c:catAx>
        <c:axId val="5452533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53343"/>
        <c:crosses val="autoZero"/>
        <c:crossBetween val="midCat"/>
      </c:valAx>
    </c:plotArea>
    <c:legend>
      <c:legendPos val="r"/>
      <c:legendEntry>
        <c:idx val="0"/>
        <c:txPr>
          <a:bodyPr/>
          <a:lstStyle/>
          <a:p>
            <a:pPr>
              <a:defRPr sz="1000" b="1" i="0" u="none" strike="noStrike" baseline="0">
                <a:solidFill>
                  <a:srgbClr val="000000"/>
                </a:solidFill>
                <a:latin typeface="Calibri"/>
                <a:ea typeface="Calibri"/>
                <a:cs typeface="Calibri"/>
              </a:defRPr>
            </a:pPr>
            <a:endParaRPr lang="pl-PL"/>
          </a:p>
        </c:txPr>
      </c:legendEntry>
      <c:legendEntry>
        <c:idx val="1"/>
        <c:txPr>
          <a:bodyPr/>
          <a:lstStyle/>
          <a:p>
            <a:pPr>
              <a:defRPr sz="1000" b="1" i="0" u="none" strike="noStrike" baseline="0">
                <a:solidFill>
                  <a:srgbClr val="000000"/>
                </a:solidFill>
                <a:latin typeface="Calibri"/>
                <a:ea typeface="Calibri"/>
                <a:cs typeface="Calibri"/>
              </a:defRPr>
            </a:pPr>
            <a:endParaRPr lang="pl-PL"/>
          </a:p>
        </c:txPr>
      </c:legendEntry>
      <c:layout>
        <c:manualLayout>
          <c:xMode val="edge"/>
          <c:yMode val="edge"/>
          <c:x val="0.74034338624338625"/>
          <c:y val="0.35008645833333335"/>
          <c:w val="0.25828756613756615"/>
          <c:h val="0.25086527777777778"/>
        </c:manualLayout>
      </c:layout>
      <c:overlay val="0"/>
      <c:txPr>
        <a:bodyPr/>
        <a:lstStyle/>
        <a:p>
          <a:pPr>
            <a:defRPr sz="845" b="1" i="0" u="none" strike="noStrike" baseline="0">
              <a:solidFill>
                <a:srgbClr val="000000"/>
              </a:solidFill>
              <a:latin typeface="Calibri"/>
              <a:ea typeface="Calibri"/>
              <a:cs typeface="Calibri"/>
            </a:defRPr>
          </a:pPr>
          <a:endParaRPr lang="pl-PL"/>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panose="020B0604020202020204" pitchFamily="34" charset="0"/>
                <a:ea typeface="Calibri"/>
                <a:cs typeface="Arial" panose="020B0604020202020204" pitchFamily="34" charset="0"/>
              </a:defRPr>
            </a:pPr>
            <a:r>
              <a:rPr lang="pl-PL" sz="1600">
                <a:latin typeface="Arial" panose="020B0604020202020204" pitchFamily="34" charset="0"/>
                <a:cs typeface="Arial" panose="020B0604020202020204" pitchFamily="34" charset="0"/>
              </a:rPr>
              <a:t>Udział odmian polskich i zagranicznych w Krajowym Rejestrze</a:t>
            </a:r>
          </a:p>
        </c:rich>
      </c:tx>
      <c:overlay val="0"/>
    </c:title>
    <c:autoTitleDeleted val="0"/>
    <c:plotArea>
      <c:layout/>
      <c:barChart>
        <c:barDir val="col"/>
        <c:grouping val="percentStacked"/>
        <c:varyColors val="0"/>
        <c:ser>
          <c:idx val="0"/>
          <c:order val="0"/>
          <c:tx>
            <c:strRef>
              <c:f>'od 1999 (2)'!$C$1</c:f>
              <c:strCache>
                <c:ptCount val="1"/>
                <c:pt idx="0">
                  <c:v>hodowla polska</c:v>
                </c:pt>
              </c:strCache>
            </c:strRef>
          </c:tx>
          <c:spPr>
            <a:solidFill>
              <a:srgbClr val="FF0000"/>
            </a:solidFill>
            <a:ln>
              <a:solidFill>
                <a:schemeClr val="tx1"/>
              </a:solidFill>
            </a:ln>
          </c:spPr>
          <c:invertIfNegative val="0"/>
          <c:cat>
            <c:multiLvlStrRef>
              <c:f>'od 1999 (2)'!$A$4:$B$111</c:f>
              <c:multiLvlStrCache>
                <c:ptCount val="107"/>
                <c:lvl>
                  <c:pt idx="0">
                    <c:v>2010</c:v>
                  </c:pt>
                  <c:pt idx="1">
                    <c:v>2011</c:v>
                  </c:pt>
                  <c:pt idx="2">
                    <c:v>2012</c:v>
                  </c:pt>
                  <c:pt idx="3">
                    <c:v>2013</c:v>
                  </c:pt>
                  <c:pt idx="4">
                    <c:v>2014</c:v>
                  </c:pt>
                  <c:pt idx="5">
                    <c:v>2015</c:v>
                  </c:pt>
                  <c:pt idx="6">
                    <c:v>2016</c:v>
                  </c:pt>
                  <c:pt idx="7">
                    <c:v>2017</c:v>
                  </c:pt>
                  <c:pt idx="8">
                    <c:v>2018</c:v>
                  </c:pt>
                  <c:pt idx="9">
                    <c:v>2019</c:v>
                  </c:pt>
                  <c:pt idx="10">
                    <c:v>2020</c:v>
                  </c:pt>
                  <c:pt idx="12">
                    <c:v>2010</c:v>
                  </c:pt>
                  <c:pt idx="13">
                    <c:v>2011</c:v>
                  </c:pt>
                  <c:pt idx="14">
                    <c:v>2012</c:v>
                  </c:pt>
                  <c:pt idx="15">
                    <c:v>2013</c:v>
                  </c:pt>
                  <c:pt idx="16">
                    <c:v>2014</c:v>
                  </c:pt>
                  <c:pt idx="17">
                    <c:v>2015</c:v>
                  </c:pt>
                  <c:pt idx="18">
                    <c:v>2016</c:v>
                  </c:pt>
                  <c:pt idx="19">
                    <c:v>2017</c:v>
                  </c:pt>
                  <c:pt idx="20">
                    <c:v>2018</c:v>
                  </c:pt>
                  <c:pt idx="21">
                    <c:v>2019</c:v>
                  </c:pt>
                  <c:pt idx="22">
                    <c:v>2020</c:v>
                  </c:pt>
                  <c:pt idx="24">
                    <c:v>2010</c:v>
                  </c:pt>
                  <c:pt idx="25">
                    <c:v>2011</c:v>
                  </c:pt>
                  <c:pt idx="26">
                    <c:v>2012</c:v>
                  </c:pt>
                  <c:pt idx="27">
                    <c:v>2013</c:v>
                  </c:pt>
                  <c:pt idx="28">
                    <c:v>2014</c:v>
                  </c:pt>
                  <c:pt idx="29">
                    <c:v>2015</c:v>
                  </c:pt>
                  <c:pt idx="30">
                    <c:v>2016</c:v>
                  </c:pt>
                  <c:pt idx="31">
                    <c:v>2017</c:v>
                  </c:pt>
                  <c:pt idx="32">
                    <c:v>2018</c:v>
                  </c:pt>
                  <c:pt idx="33">
                    <c:v>2019</c:v>
                  </c:pt>
                  <c:pt idx="34">
                    <c:v>2020</c:v>
                  </c:pt>
                  <c:pt idx="36">
                    <c:v>2010</c:v>
                  </c:pt>
                  <c:pt idx="37">
                    <c:v>2011</c:v>
                  </c:pt>
                  <c:pt idx="38">
                    <c:v>2012</c:v>
                  </c:pt>
                  <c:pt idx="39">
                    <c:v>2013</c:v>
                  </c:pt>
                  <c:pt idx="40">
                    <c:v>2014</c:v>
                  </c:pt>
                  <c:pt idx="41">
                    <c:v>2015</c:v>
                  </c:pt>
                  <c:pt idx="42">
                    <c:v>2016</c:v>
                  </c:pt>
                  <c:pt idx="43">
                    <c:v>2017</c:v>
                  </c:pt>
                  <c:pt idx="44">
                    <c:v>2018</c:v>
                  </c:pt>
                  <c:pt idx="45">
                    <c:v>2019</c:v>
                  </c:pt>
                  <c:pt idx="46">
                    <c:v>2020</c:v>
                  </c:pt>
                  <c:pt idx="48">
                    <c:v>2010</c:v>
                  </c:pt>
                  <c:pt idx="49">
                    <c:v>2011</c:v>
                  </c:pt>
                  <c:pt idx="50">
                    <c:v>2012</c:v>
                  </c:pt>
                  <c:pt idx="51">
                    <c:v>2013</c:v>
                  </c:pt>
                  <c:pt idx="52">
                    <c:v>2014</c:v>
                  </c:pt>
                  <c:pt idx="53">
                    <c:v>2015</c:v>
                  </c:pt>
                  <c:pt idx="54">
                    <c:v>2016</c:v>
                  </c:pt>
                  <c:pt idx="55">
                    <c:v>2017</c:v>
                  </c:pt>
                  <c:pt idx="56">
                    <c:v>2018</c:v>
                  </c:pt>
                  <c:pt idx="57">
                    <c:v>2019</c:v>
                  </c:pt>
                  <c:pt idx="58">
                    <c:v>2020</c:v>
                  </c:pt>
                  <c:pt idx="60">
                    <c:v>2010</c:v>
                  </c:pt>
                  <c:pt idx="61">
                    <c:v>2011</c:v>
                  </c:pt>
                  <c:pt idx="62">
                    <c:v>2012</c:v>
                  </c:pt>
                  <c:pt idx="63">
                    <c:v>2013</c:v>
                  </c:pt>
                  <c:pt idx="64">
                    <c:v>2014</c:v>
                  </c:pt>
                  <c:pt idx="65">
                    <c:v>2015</c:v>
                  </c:pt>
                  <c:pt idx="66">
                    <c:v>2016</c:v>
                  </c:pt>
                  <c:pt idx="67">
                    <c:v>2017</c:v>
                  </c:pt>
                  <c:pt idx="68">
                    <c:v>2018</c:v>
                  </c:pt>
                  <c:pt idx="69">
                    <c:v>2019</c:v>
                  </c:pt>
                  <c:pt idx="70">
                    <c:v>2020</c:v>
                  </c:pt>
                  <c:pt idx="72">
                    <c:v>2010</c:v>
                  </c:pt>
                  <c:pt idx="73">
                    <c:v>2011</c:v>
                  </c:pt>
                  <c:pt idx="74">
                    <c:v>2012</c:v>
                  </c:pt>
                  <c:pt idx="75">
                    <c:v>2013</c:v>
                  </c:pt>
                  <c:pt idx="76">
                    <c:v>2014</c:v>
                  </c:pt>
                  <c:pt idx="77">
                    <c:v>2015</c:v>
                  </c:pt>
                  <c:pt idx="78">
                    <c:v>2016</c:v>
                  </c:pt>
                  <c:pt idx="79">
                    <c:v>2017</c:v>
                  </c:pt>
                  <c:pt idx="80">
                    <c:v>2018</c:v>
                  </c:pt>
                  <c:pt idx="81">
                    <c:v>2019</c:v>
                  </c:pt>
                  <c:pt idx="82">
                    <c:v>2020</c:v>
                  </c:pt>
                  <c:pt idx="84">
                    <c:v>2010</c:v>
                  </c:pt>
                  <c:pt idx="85">
                    <c:v>2011</c:v>
                  </c:pt>
                  <c:pt idx="86">
                    <c:v>2012</c:v>
                  </c:pt>
                  <c:pt idx="87">
                    <c:v>2013</c:v>
                  </c:pt>
                  <c:pt idx="88">
                    <c:v>2014</c:v>
                  </c:pt>
                  <c:pt idx="89">
                    <c:v>2015</c:v>
                  </c:pt>
                  <c:pt idx="90">
                    <c:v>2016</c:v>
                  </c:pt>
                  <c:pt idx="91">
                    <c:v>2017</c:v>
                  </c:pt>
                  <c:pt idx="92">
                    <c:v>2018</c:v>
                  </c:pt>
                  <c:pt idx="93">
                    <c:v>2019</c:v>
                  </c:pt>
                  <c:pt idx="94">
                    <c:v>2020</c:v>
                  </c:pt>
                  <c:pt idx="96">
                    <c:v>2010</c:v>
                  </c:pt>
                  <c:pt idx="97">
                    <c:v>2011</c:v>
                  </c:pt>
                  <c:pt idx="98">
                    <c:v>2012</c:v>
                  </c:pt>
                  <c:pt idx="99">
                    <c:v>2013</c:v>
                  </c:pt>
                  <c:pt idx="100">
                    <c:v>2014</c:v>
                  </c:pt>
                  <c:pt idx="101">
                    <c:v>2015</c:v>
                  </c:pt>
                  <c:pt idx="102">
                    <c:v>2016</c:v>
                  </c:pt>
                  <c:pt idx="103">
                    <c:v>2017</c:v>
                  </c:pt>
                  <c:pt idx="104">
                    <c:v>2018</c:v>
                  </c:pt>
                  <c:pt idx="105">
                    <c:v>2019</c:v>
                  </c:pt>
                  <c:pt idx="106">
                    <c:v>2020</c:v>
                  </c:pt>
                </c:lvl>
                <c:lvl>
                  <c:pt idx="0">
                    <c:v>Zboża</c:v>
                  </c:pt>
                  <c:pt idx="12">
                    <c:v>Kukurydza</c:v>
                  </c:pt>
                  <c:pt idx="24">
                    <c:v>Ziemniaki</c:v>
                  </c:pt>
                  <c:pt idx="36">
                    <c:v>Buraki cukrowe</c:v>
                  </c:pt>
                  <c:pt idx="48">
                    <c:v>Buraki pastewne</c:v>
                  </c:pt>
                  <c:pt idx="60">
                    <c:v>Bobowate grubonasienne</c:v>
                  </c:pt>
                  <c:pt idx="72">
                    <c:v>Bobowate drobnonasienne</c:v>
                  </c:pt>
                  <c:pt idx="84">
                    <c:v>Trawy</c:v>
                  </c:pt>
                  <c:pt idx="96">
                    <c:v>Oleiste i włókniste</c:v>
                  </c:pt>
                </c:lvl>
              </c:multiLvlStrCache>
            </c:multiLvlStrRef>
          </c:cat>
          <c:val>
            <c:numRef>
              <c:f>'od 1999 (2)'!$C$4:$C$111</c:f>
              <c:numCache>
                <c:formatCode>General</c:formatCode>
                <c:ptCount val="108"/>
                <c:pt idx="0">
                  <c:v>185</c:v>
                </c:pt>
                <c:pt idx="1">
                  <c:v>173</c:v>
                </c:pt>
                <c:pt idx="2">
                  <c:v>176</c:v>
                </c:pt>
                <c:pt idx="3">
                  <c:v>182</c:v>
                </c:pt>
                <c:pt idx="4">
                  <c:v>188</c:v>
                </c:pt>
                <c:pt idx="5">
                  <c:v>191</c:v>
                </c:pt>
                <c:pt idx="6">
                  <c:v>196</c:v>
                </c:pt>
                <c:pt idx="7">
                  <c:v>197</c:v>
                </c:pt>
                <c:pt idx="8">
                  <c:v>219</c:v>
                </c:pt>
                <c:pt idx="9">
                  <c:v>210</c:v>
                </c:pt>
                <c:pt idx="10">
                  <c:v>242</c:v>
                </c:pt>
                <c:pt idx="12">
                  <c:v>38</c:v>
                </c:pt>
                <c:pt idx="13">
                  <c:v>39</c:v>
                </c:pt>
                <c:pt idx="14">
                  <c:v>39</c:v>
                </c:pt>
                <c:pt idx="15">
                  <c:v>41</c:v>
                </c:pt>
                <c:pt idx="16">
                  <c:v>41</c:v>
                </c:pt>
                <c:pt idx="17">
                  <c:v>47</c:v>
                </c:pt>
                <c:pt idx="18">
                  <c:v>48</c:v>
                </c:pt>
                <c:pt idx="19">
                  <c:v>48</c:v>
                </c:pt>
                <c:pt idx="20">
                  <c:v>52</c:v>
                </c:pt>
                <c:pt idx="21">
                  <c:v>52</c:v>
                </c:pt>
                <c:pt idx="22">
                  <c:v>59</c:v>
                </c:pt>
                <c:pt idx="24">
                  <c:v>75</c:v>
                </c:pt>
                <c:pt idx="25">
                  <c:v>72</c:v>
                </c:pt>
                <c:pt idx="26">
                  <c:v>77</c:v>
                </c:pt>
                <c:pt idx="27">
                  <c:v>70</c:v>
                </c:pt>
                <c:pt idx="28">
                  <c:v>69</c:v>
                </c:pt>
                <c:pt idx="29">
                  <c:v>64</c:v>
                </c:pt>
                <c:pt idx="30">
                  <c:v>65</c:v>
                </c:pt>
                <c:pt idx="31">
                  <c:v>63</c:v>
                </c:pt>
                <c:pt idx="32">
                  <c:v>62</c:v>
                </c:pt>
                <c:pt idx="33">
                  <c:v>60</c:v>
                </c:pt>
                <c:pt idx="34">
                  <c:v>62</c:v>
                </c:pt>
                <c:pt idx="36">
                  <c:v>21</c:v>
                </c:pt>
                <c:pt idx="37">
                  <c:v>23</c:v>
                </c:pt>
                <c:pt idx="38">
                  <c:v>25</c:v>
                </c:pt>
                <c:pt idx="39">
                  <c:v>27</c:v>
                </c:pt>
                <c:pt idx="40">
                  <c:v>30</c:v>
                </c:pt>
                <c:pt idx="41">
                  <c:v>29</c:v>
                </c:pt>
                <c:pt idx="42">
                  <c:v>29</c:v>
                </c:pt>
                <c:pt idx="43">
                  <c:v>27</c:v>
                </c:pt>
                <c:pt idx="44">
                  <c:v>28</c:v>
                </c:pt>
                <c:pt idx="45">
                  <c:v>30</c:v>
                </c:pt>
                <c:pt idx="46">
                  <c:v>29</c:v>
                </c:pt>
                <c:pt idx="48">
                  <c:v>16</c:v>
                </c:pt>
                <c:pt idx="49">
                  <c:v>11</c:v>
                </c:pt>
                <c:pt idx="50">
                  <c:v>11</c:v>
                </c:pt>
                <c:pt idx="51">
                  <c:v>11</c:v>
                </c:pt>
                <c:pt idx="52">
                  <c:v>9</c:v>
                </c:pt>
                <c:pt idx="53">
                  <c:v>11</c:v>
                </c:pt>
                <c:pt idx="54">
                  <c:v>11</c:v>
                </c:pt>
                <c:pt idx="55">
                  <c:v>14</c:v>
                </c:pt>
                <c:pt idx="56">
                  <c:v>14</c:v>
                </c:pt>
                <c:pt idx="57">
                  <c:v>14</c:v>
                </c:pt>
                <c:pt idx="58">
                  <c:v>15</c:v>
                </c:pt>
                <c:pt idx="60">
                  <c:v>67</c:v>
                </c:pt>
                <c:pt idx="61">
                  <c:v>66</c:v>
                </c:pt>
                <c:pt idx="62">
                  <c:v>66</c:v>
                </c:pt>
                <c:pt idx="63">
                  <c:v>60</c:v>
                </c:pt>
                <c:pt idx="64">
                  <c:v>59</c:v>
                </c:pt>
                <c:pt idx="65">
                  <c:v>61</c:v>
                </c:pt>
                <c:pt idx="66">
                  <c:v>61</c:v>
                </c:pt>
                <c:pt idx="67">
                  <c:v>74</c:v>
                </c:pt>
                <c:pt idx="68">
                  <c:v>74</c:v>
                </c:pt>
                <c:pt idx="69">
                  <c:v>80</c:v>
                </c:pt>
                <c:pt idx="70">
                  <c:v>84</c:v>
                </c:pt>
                <c:pt idx="72">
                  <c:v>24</c:v>
                </c:pt>
                <c:pt idx="73">
                  <c:v>23</c:v>
                </c:pt>
                <c:pt idx="74">
                  <c:v>23</c:v>
                </c:pt>
                <c:pt idx="75">
                  <c:v>21</c:v>
                </c:pt>
                <c:pt idx="76">
                  <c:v>18</c:v>
                </c:pt>
                <c:pt idx="77">
                  <c:v>19</c:v>
                </c:pt>
                <c:pt idx="78">
                  <c:v>19</c:v>
                </c:pt>
                <c:pt idx="79">
                  <c:v>20</c:v>
                </c:pt>
                <c:pt idx="80">
                  <c:v>19</c:v>
                </c:pt>
                <c:pt idx="81">
                  <c:v>19</c:v>
                </c:pt>
                <c:pt idx="82">
                  <c:v>20</c:v>
                </c:pt>
                <c:pt idx="84">
                  <c:v>147</c:v>
                </c:pt>
                <c:pt idx="85">
                  <c:v>160</c:v>
                </c:pt>
                <c:pt idx="86">
                  <c:v>160</c:v>
                </c:pt>
                <c:pt idx="87">
                  <c:v>159</c:v>
                </c:pt>
                <c:pt idx="88">
                  <c:v>155</c:v>
                </c:pt>
                <c:pt idx="89">
                  <c:v>129</c:v>
                </c:pt>
                <c:pt idx="90">
                  <c:v>129</c:v>
                </c:pt>
                <c:pt idx="91">
                  <c:v>133</c:v>
                </c:pt>
                <c:pt idx="92">
                  <c:v>131</c:v>
                </c:pt>
                <c:pt idx="93">
                  <c:v>129</c:v>
                </c:pt>
                <c:pt idx="94">
                  <c:v>128</c:v>
                </c:pt>
                <c:pt idx="96">
                  <c:v>55</c:v>
                </c:pt>
                <c:pt idx="97">
                  <c:v>38</c:v>
                </c:pt>
                <c:pt idx="98">
                  <c:v>46</c:v>
                </c:pt>
                <c:pt idx="99">
                  <c:v>50</c:v>
                </c:pt>
                <c:pt idx="100">
                  <c:v>61</c:v>
                </c:pt>
                <c:pt idx="101">
                  <c:v>53</c:v>
                </c:pt>
                <c:pt idx="102">
                  <c:v>53</c:v>
                </c:pt>
                <c:pt idx="103">
                  <c:v>58</c:v>
                </c:pt>
                <c:pt idx="104">
                  <c:v>61</c:v>
                </c:pt>
                <c:pt idx="105">
                  <c:v>65</c:v>
                </c:pt>
                <c:pt idx="106">
                  <c:v>60</c:v>
                </c:pt>
              </c:numCache>
            </c:numRef>
          </c:val>
          <c:extLst>
            <c:ext xmlns:c16="http://schemas.microsoft.com/office/drawing/2014/chart" uri="{C3380CC4-5D6E-409C-BE32-E72D297353CC}">
              <c16:uniqueId val="{00000000-2C7E-4878-9131-76E7699D6A2B}"/>
            </c:ext>
          </c:extLst>
        </c:ser>
        <c:ser>
          <c:idx val="1"/>
          <c:order val="1"/>
          <c:tx>
            <c:strRef>
              <c:f>'od 1999 (2)'!$D$1</c:f>
              <c:strCache>
                <c:ptCount val="1"/>
                <c:pt idx="0">
                  <c:v>hodowle zagraniczne</c:v>
                </c:pt>
              </c:strCache>
            </c:strRef>
          </c:tx>
          <c:spPr>
            <a:solidFill>
              <a:schemeClr val="accent1">
                <a:lumMod val="20000"/>
                <a:lumOff val="80000"/>
              </a:schemeClr>
            </a:solidFill>
            <a:ln>
              <a:solidFill>
                <a:prstClr val="black"/>
              </a:solidFill>
            </a:ln>
          </c:spPr>
          <c:invertIfNegative val="0"/>
          <c:cat>
            <c:multiLvlStrRef>
              <c:f>'od 1999 (2)'!$A$4:$B$111</c:f>
              <c:multiLvlStrCache>
                <c:ptCount val="107"/>
                <c:lvl>
                  <c:pt idx="0">
                    <c:v>2010</c:v>
                  </c:pt>
                  <c:pt idx="1">
                    <c:v>2011</c:v>
                  </c:pt>
                  <c:pt idx="2">
                    <c:v>2012</c:v>
                  </c:pt>
                  <c:pt idx="3">
                    <c:v>2013</c:v>
                  </c:pt>
                  <c:pt idx="4">
                    <c:v>2014</c:v>
                  </c:pt>
                  <c:pt idx="5">
                    <c:v>2015</c:v>
                  </c:pt>
                  <c:pt idx="6">
                    <c:v>2016</c:v>
                  </c:pt>
                  <c:pt idx="7">
                    <c:v>2017</c:v>
                  </c:pt>
                  <c:pt idx="8">
                    <c:v>2018</c:v>
                  </c:pt>
                  <c:pt idx="9">
                    <c:v>2019</c:v>
                  </c:pt>
                  <c:pt idx="10">
                    <c:v>2020</c:v>
                  </c:pt>
                  <c:pt idx="12">
                    <c:v>2010</c:v>
                  </c:pt>
                  <c:pt idx="13">
                    <c:v>2011</c:v>
                  </c:pt>
                  <c:pt idx="14">
                    <c:v>2012</c:v>
                  </c:pt>
                  <c:pt idx="15">
                    <c:v>2013</c:v>
                  </c:pt>
                  <c:pt idx="16">
                    <c:v>2014</c:v>
                  </c:pt>
                  <c:pt idx="17">
                    <c:v>2015</c:v>
                  </c:pt>
                  <c:pt idx="18">
                    <c:v>2016</c:v>
                  </c:pt>
                  <c:pt idx="19">
                    <c:v>2017</c:v>
                  </c:pt>
                  <c:pt idx="20">
                    <c:v>2018</c:v>
                  </c:pt>
                  <c:pt idx="21">
                    <c:v>2019</c:v>
                  </c:pt>
                  <c:pt idx="22">
                    <c:v>2020</c:v>
                  </c:pt>
                  <c:pt idx="24">
                    <c:v>2010</c:v>
                  </c:pt>
                  <c:pt idx="25">
                    <c:v>2011</c:v>
                  </c:pt>
                  <c:pt idx="26">
                    <c:v>2012</c:v>
                  </c:pt>
                  <c:pt idx="27">
                    <c:v>2013</c:v>
                  </c:pt>
                  <c:pt idx="28">
                    <c:v>2014</c:v>
                  </c:pt>
                  <c:pt idx="29">
                    <c:v>2015</c:v>
                  </c:pt>
                  <c:pt idx="30">
                    <c:v>2016</c:v>
                  </c:pt>
                  <c:pt idx="31">
                    <c:v>2017</c:v>
                  </c:pt>
                  <c:pt idx="32">
                    <c:v>2018</c:v>
                  </c:pt>
                  <c:pt idx="33">
                    <c:v>2019</c:v>
                  </c:pt>
                  <c:pt idx="34">
                    <c:v>2020</c:v>
                  </c:pt>
                  <c:pt idx="36">
                    <c:v>2010</c:v>
                  </c:pt>
                  <c:pt idx="37">
                    <c:v>2011</c:v>
                  </c:pt>
                  <c:pt idx="38">
                    <c:v>2012</c:v>
                  </c:pt>
                  <c:pt idx="39">
                    <c:v>2013</c:v>
                  </c:pt>
                  <c:pt idx="40">
                    <c:v>2014</c:v>
                  </c:pt>
                  <c:pt idx="41">
                    <c:v>2015</c:v>
                  </c:pt>
                  <c:pt idx="42">
                    <c:v>2016</c:v>
                  </c:pt>
                  <c:pt idx="43">
                    <c:v>2017</c:v>
                  </c:pt>
                  <c:pt idx="44">
                    <c:v>2018</c:v>
                  </c:pt>
                  <c:pt idx="45">
                    <c:v>2019</c:v>
                  </c:pt>
                  <c:pt idx="46">
                    <c:v>2020</c:v>
                  </c:pt>
                  <c:pt idx="48">
                    <c:v>2010</c:v>
                  </c:pt>
                  <c:pt idx="49">
                    <c:v>2011</c:v>
                  </c:pt>
                  <c:pt idx="50">
                    <c:v>2012</c:v>
                  </c:pt>
                  <c:pt idx="51">
                    <c:v>2013</c:v>
                  </c:pt>
                  <c:pt idx="52">
                    <c:v>2014</c:v>
                  </c:pt>
                  <c:pt idx="53">
                    <c:v>2015</c:v>
                  </c:pt>
                  <c:pt idx="54">
                    <c:v>2016</c:v>
                  </c:pt>
                  <c:pt idx="55">
                    <c:v>2017</c:v>
                  </c:pt>
                  <c:pt idx="56">
                    <c:v>2018</c:v>
                  </c:pt>
                  <c:pt idx="57">
                    <c:v>2019</c:v>
                  </c:pt>
                  <c:pt idx="58">
                    <c:v>2020</c:v>
                  </c:pt>
                  <c:pt idx="60">
                    <c:v>2010</c:v>
                  </c:pt>
                  <c:pt idx="61">
                    <c:v>2011</c:v>
                  </c:pt>
                  <c:pt idx="62">
                    <c:v>2012</c:v>
                  </c:pt>
                  <c:pt idx="63">
                    <c:v>2013</c:v>
                  </c:pt>
                  <c:pt idx="64">
                    <c:v>2014</c:v>
                  </c:pt>
                  <c:pt idx="65">
                    <c:v>2015</c:v>
                  </c:pt>
                  <c:pt idx="66">
                    <c:v>2016</c:v>
                  </c:pt>
                  <c:pt idx="67">
                    <c:v>2017</c:v>
                  </c:pt>
                  <c:pt idx="68">
                    <c:v>2018</c:v>
                  </c:pt>
                  <c:pt idx="69">
                    <c:v>2019</c:v>
                  </c:pt>
                  <c:pt idx="70">
                    <c:v>2020</c:v>
                  </c:pt>
                  <c:pt idx="72">
                    <c:v>2010</c:v>
                  </c:pt>
                  <c:pt idx="73">
                    <c:v>2011</c:v>
                  </c:pt>
                  <c:pt idx="74">
                    <c:v>2012</c:v>
                  </c:pt>
                  <c:pt idx="75">
                    <c:v>2013</c:v>
                  </c:pt>
                  <c:pt idx="76">
                    <c:v>2014</c:v>
                  </c:pt>
                  <c:pt idx="77">
                    <c:v>2015</c:v>
                  </c:pt>
                  <c:pt idx="78">
                    <c:v>2016</c:v>
                  </c:pt>
                  <c:pt idx="79">
                    <c:v>2017</c:v>
                  </c:pt>
                  <c:pt idx="80">
                    <c:v>2018</c:v>
                  </c:pt>
                  <c:pt idx="81">
                    <c:v>2019</c:v>
                  </c:pt>
                  <c:pt idx="82">
                    <c:v>2020</c:v>
                  </c:pt>
                  <c:pt idx="84">
                    <c:v>2010</c:v>
                  </c:pt>
                  <c:pt idx="85">
                    <c:v>2011</c:v>
                  </c:pt>
                  <c:pt idx="86">
                    <c:v>2012</c:v>
                  </c:pt>
                  <c:pt idx="87">
                    <c:v>2013</c:v>
                  </c:pt>
                  <c:pt idx="88">
                    <c:v>2014</c:v>
                  </c:pt>
                  <c:pt idx="89">
                    <c:v>2015</c:v>
                  </c:pt>
                  <c:pt idx="90">
                    <c:v>2016</c:v>
                  </c:pt>
                  <c:pt idx="91">
                    <c:v>2017</c:v>
                  </c:pt>
                  <c:pt idx="92">
                    <c:v>2018</c:v>
                  </c:pt>
                  <c:pt idx="93">
                    <c:v>2019</c:v>
                  </c:pt>
                  <c:pt idx="94">
                    <c:v>2020</c:v>
                  </c:pt>
                  <c:pt idx="96">
                    <c:v>2010</c:v>
                  </c:pt>
                  <c:pt idx="97">
                    <c:v>2011</c:v>
                  </c:pt>
                  <c:pt idx="98">
                    <c:v>2012</c:v>
                  </c:pt>
                  <c:pt idx="99">
                    <c:v>2013</c:v>
                  </c:pt>
                  <c:pt idx="100">
                    <c:v>2014</c:v>
                  </c:pt>
                  <c:pt idx="101">
                    <c:v>2015</c:v>
                  </c:pt>
                  <c:pt idx="102">
                    <c:v>2016</c:v>
                  </c:pt>
                  <c:pt idx="103">
                    <c:v>2017</c:v>
                  </c:pt>
                  <c:pt idx="104">
                    <c:v>2018</c:v>
                  </c:pt>
                  <c:pt idx="105">
                    <c:v>2019</c:v>
                  </c:pt>
                  <c:pt idx="106">
                    <c:v>2020</c:v>
                  </c:pt>
                </c:lvl>
                <c:lvl>
                  <c:pt idx="0">
                    <c:v>Zboża</c:v>
                  </c:pt>
                  <c:pt idx="12">
                    <c:v>Kukurydza</c:v>
                  </c:pt>
                  <c:pt idx="24">
                    <c:v>Ziemniaki</c:v>
                  </c:pt>
                  <c:pt idx="36">
                    <c:v>Buraki cukrowe</c:v>
                  </c:pt>
                  <c:pt idx="48">
                    <c:v>Buraki pastewne</c:v>
                  </c:pt>
                  <c:pt idx="60">
                    <c:v>Bobowate grubonasienne</c:v>
                  </c:pt>
                  <c:pt idx="72">
                    <c:v>Bobowate drobnonasienne</c:v>
                  </c:pt>
                  <c:pt idx="84">
                    <c:v>Trawy</c:v>
                  </c:pt>
                  <c:pt idx="96">
                    <c:v>Oleiste i włókniste</c:v>
                  </c:pt>
                </c:lvl>
              </c:multiLvlStrCache>
            </c:multiLvlStrRef>
          </c:cat>
          <c:val>
            <c:numRef>
              <c:f>'od 1999 (2)'!$D$4:$D$111</c:f>
              <c:numCache>
                <c:formatCode>General</c:formatCode>
                <c:ptCount val="108"/>
                <c:pt idx="0">
                  <c:v>95</c:v>
                </c:pt>
                <c:pt idx="1">
                  <c:v>113</c:v>
                </c:pt>
                <c:pt idx="2">
                  <c:v>132</c:v>
                </c:pt>
                <c:pt idx="3">
                  <c:v>133</c:v>
                </c:pt>
                <c:pt idx="4">
                  <c:v>132</c:v>
                </c:pt>
                <c:pt idx="5">
                  <c:v>157</c:v>
                </c:pt>
                <c:pt idx="6">
                  <c:v>178</c:v>
                </c:pt>
                <c:pt idx="7">
                  <c:v>200</c:v>
                </c:pt>
                <c:pt idx="8">
                  <c:v>208</c:v>
                </c:pt>
                <c:pt idx="9">
                  <c:v>220</c:v>
                </c:pt>
                <c:pt idx="10">
                  <c:v>218</c:v>
                </c:pt>
                <c:pt idx="12">
                  <c:v>123</c:v>
                </c:pt>
                <c:pt idx="13">
                  <c:v>119</c:v>
                </c:pt>
                <c:pt idx="14">
                  <c:v>119</c:v>
                </c:pt>
                <c:pt idx="15">
                  <c:v>127</c:v>
                </c:pt>
                <c:pt idx="16">
                  <c:v>122</c:v>
                </c:pt>
                <c:pt idx="17">
                  <c:v>126</c:v>
                </c:pt>
                <c:pt idx="18">
                  <c:v>131</c:v>
                </c:pt>
                <c:pt idx="19">
                  <c:v>149</c:v>
                </c:pt>
                <c:pt idx="20">
                  <c:v>152</c:v>
                </c:pt>
                <c:pt idx="21">
                  <c:v>166</c:v>
                </c:pt>
                <c:pt idx="22">
                  <c:v>179</c:v>
                </c:pt>
                <c:pt idx="24">
                  <c:v>63</c:v>
                </c:pt>
                <c:pt idx="25">
                  <c:v>57</c:v>
                </c:pt>
                <c:pt idx="26">
                  <c:v>59</c:v>
                </c:pt>
                <c:pt idx="27">
                  <c:v>57</c:v>
                </c:pt>
                <c:pt idx="28">
                  <c:v>53</c:v>
                </c:pt>
                <c:pt idx="29">
                  <c:v>50</c:v>
                </c:pt>
                <c:pt idx="30">
                  <c:v>46</c:v>
                </c:pt>
                <c:pt idx="31">
                  <c:v>39</c:v>
                </c:pt>
                <c:pt idx="32">
                  <c:v>36</c:v>
                </c:pt>
                <c:pt idx="33">
                  <c:v>37</c:v>
                </c:pt>
                <c:pt idx="34">
                  <c:v>35</c:v>
                </c:pt>
                <c:pt idx="36">
                  <c:v>55</c:v>
                </c:pt>
                <c:pt idx="37">
                  <c:v>53</c:v>
                </c:pt>
                <c:pt idx="38">
                  <c:v>63</c:v>
                </c:pt>
                <c:pt idx="39">
                  <c:v>71</c:v>
                </c:pt>
                <c:pt idx="40">
                  <c:v>66</c:v>
                </c:pt>
                <c:pt idx="41">
                  <c:v>77</c:v>
                </c:pt>
                <c:pt idx="42">
                  <c:v>77</c:v>
                </c:pt>
                <c:pt idx="43">
                  <c:v>87</c:v>
                </c:pt>
                <c:pt idx="44">
                  <c:v>94</c:v>
                </c:pt>
                <c:pt idx="45">
                  <c:v>103</c:v>
                </c:pt>
                <c:pt idx="46">
                  <c:v>104</c:v>
                </c:pt>
                <c:pt idx="48">
                  <c:v>3</c:v>
                </c:pt>
                <c:pt idx="49">
                  <c:v>3</c:v>
                </c:pt>
                <c:pt idx="50">
                  <c:v>3</c:v>
                </c:pt>
                <c:pt idx="51">
                  <c:v>3</c:v>
                </c:pt>
                <c:pt idx="52">
                  <c:v>3</c:v>
                </c:pt>
                <c:pt idx="53">
                  <c:v>3</c:v>
                </c:pt>
                <c:pt idx="54">
                  <c:v>3</c:v>
                </c:pt>
                <c:pt idx="55">
                  <c:v>4</c:v>
                </c:pt>
                <c:pt idx="56">
                  <c:v>4</c:v>
                </c:pt>
                <c:pt idx="57">
                  <c:v>4</c:v>
                </c:pt>
                <c:pt idx="58">
                  <c:v>4</c:v>
                </c:pt>
                <c:pt idx="60">
                  <c:v>12</c:v>
                </c:pt>
                <c:pt idx="61">
                  <c:v>8</c:v>
                </c:pt>
                <c:pt idx="62">
                  <c:v>12</c:v>
                </c:pt>
                <c:pt idx="63">
                  <c:v>8</c:v>
                </c:pt>
                <c:pt idx="64">
                  <c:v>4</c:v>
                </c:pt>
                <c:pt idx="65">
                  <c:v>5</c:v>
                </c:pt>
                <c:pt idx="66">
                  <c:v>5</c:v>
                </c:pt>
                <c:pt idx="67">
                  <c:v>8</c:v>
                </c:pt>
                <c:pt idx="68">
                  <c:v>11</c:v>
                </c:pt>
                <c:pt idx="69">
                  <c:v>11</c:v>
                </c:pt>
                <c:pt idx="70">
                  <c:v>13</c:v>
                </c:pt>
                <c:pt idx="72">
                  <c:v>30</c:v>
                </c:pt>
                <c:pt idx="73">
                  <c:v>30</c:v>
                </c:pt>
                <c:pt idx="74">
                  <c:v>30</c:v>
                </c:pt>
                <c:pt idx="75">
                  <c:v>27</c:v>
                </c:pt>
                <c:pt idx="76">
                  <c:v>25</c:v>
                </c:pt>
                <c:pt idx="77">
                  <c:v>23</c:v>
                </c:pt>
                <c:pt idx="78">
                  <c:v>23</c:v>
                </c:pt>
                <c:pt idx="79">
                  <c:v>28</c:v>
                </c:pt>
                <c:pt idx="80">
                  <c:v>27</c:v>
                </c:pt>
                <c:pt idx="81">
                  <c:v>27</c:v>
                </c:pt>
                <c:pt idx="82">
                  <c:v>28</c:v>
                </c:pt>
                <c:pt idx="84">
                  <c:v>146</c:v>
                </c:pt>
                <c:pt idx="85">
                  <c:v>127</c:v>
                </c:pt>
                <c:pt idx="86">
                  <c:v>117</c:v>
                </c:pt>
                <c:pt idx="87">
                  <c:v>122</c:v>
                </c:pt>
                <c:pt idx="88">
                  <c:v>113</c:v>
                </c:pt>
                <c:pt idx="89">
                  <c:v>111</c:v>
                </c:pt>
                <c:pt idx="90">
                  <c:v>111</c:v>
                </c:pt>
                <c:pt idx="91">
                  <c:v>107</c:v>
                </c:pt>
                <c:pt idx="92">
                  <c:v>95</c:v>
                </c:pt>
                <c:pt idx="93">
                  <c:v>97</c:v>
                </c:pt>
                <c:pt idx="94">
                  <c:v>95</c:v>
                </c:pt>
                <c:pt idx="96">
                  <c:v>85</c:v>
                </c:pt>
                <c:pt idx="97">
                  <c:v>111</c:v>
                </c:pt>
                <c:pt idx="98">
                  <c:v>112</c:v>
                </c:pt>
                <c:pt idx="99">
                  <c:v>121</c:v>
                </c:pt>
                <c:pt idx="100">
                  <c:v>126</c:v>
                </c:pt>
                <c:pt idx="101">
                  <c:v>129</c:v>
                </c:pt>
                <c:pt idx="102">
                  <c:v>138</c:v>
                </c:pt>
                <c:pt idx="103">
                  <c:v>142</c:v>
                </c:pt>
                <c:pt idx="104">
                  <c:v>164</c:v>
                </c:pt>
                <c:pt idx="105">
                  <c:v>179</c:v>
                </c:pt>
                <c:pt idx="106">
                  <c:v>185</c:v>
                </c:pt>
              </c:numCache>
            </c:numRef>
          </c:val>
          <c:extLst>
            <c:ext xmlns:c16="http://schemas.microsoft.com/office/drawing/2014/chart" uri="{C3380CC4-5D6E-409C-BE32-E72D297353CC}">
              <c16:uniqueId val="{00000001-2C7E-4878-9131-76E7699D6A2B}"/>
            </c:ext>
          </c:extLst>
        </c:ser>
        <c:dLbls>
          <c:showLegendKey val="0"/>
          <c:showVal val="0"/>
          <c:showCatName val="0"/>
          <c:showSerName val="0"/>
          <c:showPercent val="0"/>
          <c:showBubbleSize val="0"/>
        </c:dLbls>
        <c:gapWidth val="150"/>
        <c:overlap val="100"/>
        <c:axId val="1484925823"/>
        <c:axId val="1"/>
      </c:barChart>
      <c:catAx>
        <c:axId val="148492582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484925823"/>
        <c:crosses val="autoZero"/>
        <c:crossBetween val="between"/>
      </c:valAx>
    </c:plotArea>
    <c:legend>
      <c:legendPos val="b"/>
      <c:layout>
        <c:manualLayout>
          <c:xMode val="edge"/>
          <c:yMode val="edge"/>
          <c:x val="0.36552844148791747"/>
          <c:y val="0.94477490585415946"/>
          <c:w val="0.26983584487283924"/>
          <c:h val="3.77371476663243E-2"/>
        </c:manualLayout>
      </c:layout>
      <c:overlay val="0"/>
      <c:txPr>
        <a:bodyPr/>
        <a:lstStyle/>
        <a:p>
          <a:pPr>
            <a:defRPr sz="845" b="0" i="0" u="none" strike="noStrike" baseline="0">
              <a:solidFill>
                <a:srgbClr val="000000"/>
              </a:solidFill>
              <a:latin typeface="Calibri"/>
              <a:ea typeface="Calibri"/>
              <a:cs typeface="Calibri"/>
            </a:defRPr>
          </a:pPr>
          <a:endParaRPr lang="pl-PL"/>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Calibri"/>
                <a:ea typeface="Calibri"/>
                <a:cs typeface="Calibri"/>
              </a:defRPr>
            </a:pPr>
            <a:r>
              <a:rPr lang="pl-PL" sz="1600" dirty="0">
                <a:latin typeface="Arial" panose="020B0604020202020204" pitchFamily="34" charset="0"/>
                <a:cs typeface="Arial" panose="020B0604020202020204" pitchFamily="34" charset="0"/>
              </a:rPr>
              <a:t>Odmiany roślin rolniczych w Krajowym Rejestrze (KR)</a:t>
            </a:r>
          </a:p>
        </c:rich>
      </c:tx>
      <c:layout>
        <c:manualLayout>
          <c:xMode val="edge"/>
          <c:yMode val="edge"/>
          <c:x val="0.1720375124865117"/>
          <c:y val="2.7971824034816163E-2"/>
        </c:manualLayout>
      </c:layout>
      <c:overlay val="1"/>
    </c:title>
    <c:autoTitleDeleted val="0"/>
    <c:plotArea>
      <c:layout/>
      <c:areaChart>
        <c:grouping val="stacked"/>
        <c:varyColors val="0"/>
        <c:ser>
          <c:idx val="1"/>
          <c:order val="0"/>
          <c:tx>
            <c:strRef>
              <c:f>'od 1999'!$C$1</c:f>
              <c:strCache>
                <c:ptCount val="1"/>
                <c:pt idx="0">
                  <c:v>hodowla polska</c:v>
                </c:pt>
              </c:strCache>
            </c:strRef>
          </c:tx>
          <c:spPr>
            <a:solidFill>
              <a:srgbClr val="FF0000"/>
            </a:solidFill>
          </c:spPr>
          <c:cat>
            <c:numRef>
              <c:f>'od 1999'!$B$236:$B$256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'od 1999'!$C$236:$C$256</c:f>
              <c:numCache>
                <c:formatCode>General</c:formatCode>
                <c:ptCount val="21"/>
                <c:pt idx="0">
                  <c:v>542</c:v>
                </c:pt>
                <c:pt idx="1">
                  <c:v>538</c:v>
                </c:pt>
                <c:pt idx="2">
                  <c:v>589</c:v>
                </c:pt>
                <c:pt idx="3">
                  <c:v>583</c:v>
                </c:pt>
                <c:pt idx="4">
                  <c:v>595</c:v>
                </c:pt>
                <c:pt idx="5">
                  <c:v>640</c:v>
                </c:pt>
                <c:pt idx="6">
                  <c:v>652</c:v>
                </c:pt>
                <c:pt idx="7">
                  <c:v>654</c:v>
                </c:pt>
                <c:pt idx="8">
                  <c:v>614</c:v>
                </c:pt>
                <c:pt idx="9">
                  <c:v>605</c:v>
                </c:pt>
                <c:pt idx="10">
                  <c:v>628</c:v>
                </c:pt>
                <c:pt idx="11">
                  <c:v>605</c:v>
                </c:pt>
                <c:pt idx="12">
                  <c:v>633</c:v>
                </c:pt>
                <c:pt idx="13">
                  <c:v>592</c:v>
                </c:pt>
                <c:pt idx="14">
                  <c:v>640</c:v>
                </c:pt>
                <c:pt idx="15">
                  <c:v>610</c:v>
                </c:pt>
                <c:pt idx="16">
                  <c:v>617</c:v>
                </c:pt>
                <c:pt idx="17">
                  <c:v>643</c:v>
                </c:pt>
                <c:pt idx="18">
                  <c:v>668</c:v>
                </c:pt>
                <c:pt idx="19">
                  <c:v>668</c:v>
                </c:pt>
                <c:pt idx="20">
                  <c:v>708</c:v>
                </c:pt>
              </c:numCache>
            </c:numRef>
          </c:val>
          <c:extLst>
            <c:ext xmlns:c16="http://schemas.microsoft.com/office/drawing/2014/chart" uri="{C3380CC4-5D6E-409C-BE32-E72D297353CC}">
              <c16:uniqueId val="{00000000-EA64-417A-8EDF-570B10E94376}"/>
            </c:ext>
          </c:extLst>
        </c:ser>
        <c:ser>
          <c:idx val="2"/>
          <c:order val="1"/>
          <c:tx>
            <c:strRef>
              <c:f>'od 1999'!$D$1</c:f>
              <c:strCache>
                <c:ptCount val="1"/>
                <c:pt idx="0">
                  <c:v>hodowle zagraniczne</c:v>
                </c:pt>
              </c:strCache>
            </c:strRef>
          </c:tx>
          <c:spPr>
            <a:solidFill>
              <a:srgbClr val="00B0F0"/>
            </a:solidFill>
          </c:spPr>
          <c:cat>
            <c:numRef>
              <c:f>'od 1999'!$B$236:$B$256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'od 1999'!$D$236:$D$256</c:f>
              <c:numCache>
                <c:formatCode>General</c:formatCode>
                <c:ptCount val="21"/>
                <c:pt idx="0">
                  <c:v>277</c:v>
                </c:pt>
                <c:pt idx="1">
                  <c:v>329</c:v>
                </c:pt>
                <c:pt idx="2">
                  <c:v>393</c:v>
                </c:pt>
                <c:pt idx="3">
                  <c:v>452</c:v>
                </c:pt>
                <c:pt idx="4">
                  <c:v>499</c:v>
                </c:pt>
                <c:pt idx="5">
                  <c:v>534</c:v>
                </c:pt>
                <c:pt idx="6">
                  <c:v>565</c:v>
                </c:pt>
                <c:pt idx="7">
                  <c:v>543</c:v>
                </c:pt>
                <c:pt idx="8">
                  <c:v>597</c:v>
                </c:pt>
                <c:pt idx="9">
                  <c:v>610</c:v>
                </c:pt>
                <c:pt idx="10">
                  <c:v>612</c:v>
                </c:pt>
                <c:pt idx="11">
                  <c:v>621</c:v>
                </c:pt>
                <c:pt idx="12">
                  <c:v>647</c:v>
                </c:pt>
                <c:pt idx="13">
                  <c:v>688</c:v>
                </c:pt>
                <c:pt idx="14">
                  <c:v>644</c:v>
                </c:pt>
                <c:pt idx="15">
                  <c:v>681</c:v>
                </c:pt>
                <c:pt idx="16">
                  <c:v>712</c:v>
                </c:pt>
                <c:pt idx="17">
                  <c:v>764</c:v>
                </c:pt>
                <c:pt idx="18">
                  <c:v>791</c:v>
                </c:pt>
                <c:pt idx="19">
                  <c:v>844</c:v>
                </c:pt>
                <c:pt idx="20">
                  <c:v>861</c:v>
                </c:pt>
              </c:numCache>
            </c:numRef>
          </c:val>
          <c:extLst>
            <c:ext xmlns:c16="http://schemas.microsoft.com/office/drawing/2014/chart" uri="{C3380CC4-5D6E-409C-BE32-E72D297353CC}">
              <c16:uniqueId val="{00000001-EA64-417A-8EDF-570B10E94376}"/>
            </c:ext>
          </c:extLst>
        </c:ser>
        <c:dLbls>
          <c:showLegendKey val="0"/>
          <c:showVal val="0"/>
          <c:showCatName val="0"/>
          <c:showSerName val="0"/>
          <c:showPercent val="0"/>
          <c:showBubbleSize val="0"/>
        </c:dLbls>
        <c:axId val="1484910623"/>
        <c:axId val="1"/>
      </c:areaChart>
      <c:lineChart>
        <c:grouping val="standard"/>
        <c:varyColors val="0"/>
        <c:ser>
          <c:idx val="4"/>
          <c:order val="2"/>
          <c:tx>
            <c:strRef>
              <c:f>'od 1999'!$H$1</c:f>
              <c:strCache>
                <c:ptCount val="1"/>
                <c:pt idx="0">
                  <c:v>udział odmian krajowych</c:v>
                </c:pt>
              </c:strCache>
            </c:strRef>
          </c:tx>
          <c:spPr>
            <a:ln>
              <a:solidFill>
                <a:schemeClr val="tx1"/>
              </a:solidFill>
            </a:ln>
          </c:spPr>
          <c:marker>
            <c:symbol val="diamond"/>
            <c:size val="7"/>
            <c:spPr>
              <a:solidFill>
                <a:schemeClr val="bg1"/>
              </a:solidFill>
              <a:ln>
                <a:solidFill>
                  <a:schemeClr val="tx1"/>
                </a:solidFill>
              </a:ln>
            </c:spPr>
          </c:marker>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pl-P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'od 1999'!$B$236:$B$256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'od 1999'!$H$236:$H$256</c:f>
              <c:numCache>
                <c:formatCode>0</c:formatCode>
                <c:ptCount val="21"/>
                <c:pt idx="0">
                  <c:v>66.178266178266171</c:v>
                </c:pt>
                <c:pt idx="1">
                  <c:v>62.05305651672434</c:v>
                </c:pt>
                <c:pt idx="2">
                  <c:v>59.979633401221996</c:v>
                </c:pt>
                <c:pt idx="3">
                  <c:v>56.328502415458935</c:v>
                </c:pt>
                <c:pt idx="4">
                  <c:v>54.387568555758683</c:v>
                </c:pt>
                <c:pt idx="5">
                  <c:v>54.514480408858603</c:v>
                </c:pt>
                <c:pt idx="6">
                  <c:v>53.574363188167624</c:v>
                </c:pt>
                <c:pt idx="7">
                  <c:v>54.636591478696744</c:v>
                </c:pt>
                <c:pt idx="8">
                  <c:v>50.701899256812553</c:v>
                </c:pt>
                <c:pt idx="9">
                  <c:v>49.794238683127567</c:v>
                </c:pt>
                <c:pt idx="10">
                  <c:v>50.645161290322584</c:v>
                </c:pt>
                <c:pt idx="11">
                  <c:v>49.347471451876025</c:v>
                </c:pt>
                <c:pt idx="12">
                  <c:v>49.453125</c:v>
                </c:pt>
                <c:pt idx="13">
                  <c:v>46.25</c:v>
                </c:pt>
                <c:pt idx="14">
                  <c:v>49.844236760124616</c:v>
                </c:pt>
                <c:pt idx="15">
                  <c:v>47.25019364833463</c:v>
                </c:pt>
                <c:pt idx="16">
                  <c:v>46.425884123401048</c:v>
                </c:pt>
                <c:pt idx="17">
                  <c:v>45.700071073205407</c:v>
                </c:pt>
                <c:pt idx="18">
                  <c:v>45.784784098697742</c:v>
                </c:pt>
                <c:pt idx="19">
                  <c:v>44.179894179894177</c:v>
                </c:pt>
                <c:pt idx="20">
                  <c:v>45.124282982791584</c:v>
                </c:pt>
              </c:numCache>
            </c:numRef>
          </c:val>
          <c:smooth val="0"/>
          <c:extLst>
            <c:ext xmlns:c16="http://schemas.microsoft.com/office/drawing/2014/chart" uri="{C3380CC4-5D6E-409C-BE32-E72D297353CC}">
              <c16:uniqueId val="{00000002-EA64-417A-8EDF-570B10E94376}"/>
            </c:ext>
          </c:extLst>
        </c:ser>
        <c:dLbls>
          <c:showLegendKey val="0"/>
          <c:showVal val="0"/>
          <c:showCatName val="0"/>
          <c:showSerName val="0"/>
          <c:showPercent val="0"/>
          <c:showBubbleSize val="0"/>
        </c:dLbls>
        <c:marker val="1"/>
        <c:smooth val="0"/>
        <c:axId val="3"/>
        <c:axId val="4"/>
      </c:lineChart>
      <c:catAx>
        <c:axId val="1484910623"/>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tickLblSkip val="5"/>
        <c:noMultiLvlLbl val="0"/>
      </c:catAx>
      <c:valAx>
        <c:axId val="1"/>
        <c:scaling>
          <c:orientation val="minMax"/>
        </c:scaling>
        <c:delete val="0"/>
        <c:axPos val="l"/>
        <c:majorGridlines/>
        <c:title>
          <c:tx>
            <c:rich>
              <a:bodyPr/>
              <a:lstStyle/>
              <a:p>
                <a:pPr>
                  <a:defRPr sz="1000" b="1" i="0" u="none" strike="noStrike" baseline="0">
                    <a:solidFill>
                      <a:srgbClr val="000000"/>
                    </a:solidFill>
                    <a:latin typeface="Calibri"/>
                    <a:ea typeface="Calibri"/>
                    <a:cs typeface="Calibri"/>
                  </a:defRPr>
                </a:pPr>
                <a:r>
                  <a:rPr lang="pl-PL"/>
                  <a:t>Liczba odmian </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484910623"/>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00"/>
          <c:min val="0"/>
        </c:scaling>
        <c:delete val="0"/>
        <c:axPos val="r"/>
        <c:title>
          <c:tx>
            <c:rich>
              <a:bodyPr/>
              <a:lstStyle/>
              <a:p>
                <a:pPr>
                  <a:defRPr sz="1000" b="1" i="0" u="none" strike="noStrike" baseline="0">
                    <a:solidFill>
                      <a:srgbClr val="000000"/>
                    </a:solidFill>
                    <a:latin typeface="Calibri"/>
                    <a:ea typeface="Calibri"/>
                    <a:cs typeface="Calibri"/>
                  </a:defRPr>
                </a:pPr>
                <a:r>
                  <a:rPr lang="pl-PL"/>
                  <a:t>% udział</a:t>
                </a:r>
              </a:p>
            </c:rich>
          </c:tx>
          <c:overlay val="0"/>
        </c:title>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3"/>
        <c:crosses val="max"/>
        <c:crossBetween val="between"/>
      </c:valAx>
    </c:plotArea>
    <c:legend>
      <c:legendPos val="b"/>
      <c:layout>
        <c:manualLayout>
          <c:xMode val="edge"/>
          <c:yMode val="edge"/>
          <c:x val="0.14831442825372018"/>
          <c:y val="0.87242863247863256"/>
          <c:w val="0.70122203236045877"/>
          <c:h val="0.10196111111111111"/>
        </c:manualLayout>
      </c:layout>
      <c:overlay val="0"/>
      <c:txPr>
        <a:bodyPr/>
        <a:lstStyle/>
        <a:p>
          <a:pPr>
            <a:defRPr sz="920" b="0" i="0" u="none" strike="noStrike" baseline="0">
              <a:solidFill>
                <a:srgbClr val="000000"/>
              </a:solidFill>
              <a:latin typeface="Calibri"/>
              <a:ea typeface="Calibri"/>
              <a:cs typeface="Calibri"/>
            </a:defRPr>
          </a:pPr>
          <a:endParaRPr lang="pl-PL"/>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666666"/>
                </a:solidFill>
                <a:latin typeface="Arial" panose="020B0604020202020204" pitchFamily="34" charset="0"/>
                <a:ea typeface="Calibri"/>
                <a:cs typeface="Arial" panose="020B0604020202020204" pitchFamily="34" charset="0"/>
              </a:defRPr>
            </a:pPr>
            <a:r>
              <a:rPr lang="pl-PL" sz="1400" b="1" i="0" baseline="0">
                <a:solidFill>
                  <a:sysClr val="windowText" lastClr="000000"/>
                </a:solidFill>
                <a:effectLst/>
                <a:latin typeface="Arial" panose="020B0604020202020204" pitchFamily="34" charset="0"/>
                <a:cs typeface="Arial" panose="020B0604020202020204" pitchFamily="34" charset="0"/>
              </a:rPr>
              <a:t>Produkcja i sprzedaż kwalifikowanego materiału siewnego zbóż</a:t>
            </a:r>
            <a:endParaRPr lang="pl-PL" sz="140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0.1880718954248366"/>
          <c:y val="1.3346180555555557E-2"/>
        </c:manualLayout>
      </c:layout>
      <c:overlay val="0"/>
      <c:spPr>
        <a:noFill/>
        <a:ln w="25400">
          <a:noFill/>
        </a:ln>
      </c:spPr>
    </c:title>
    <c:autoTitleDeleted val="0"/>
    <c:plotArea>
      <c:layout>
        <c:manualLayout>
          <c:layoutTarget val="inner"/>
          <c:xMode val="edge"/>
          <c:yMode val="edge"/>
          <c:x val="0.12791711221282526"/>
          <c:y val="0.16572832886505809"/>
          <c:w val="0.82173779203525477"/>
          <c:h val="0.61444026936311247"/>
        </c:manualLayout>
      </c:layout>
      <c:barChart>
        <c:barDir val="col"/>
        <c:grouping val="clustered"/>
        <c:varyColors val="0"/>
        <c:ser>
          <c:idx val="0"/>
          <c:order val="0"/>
          <c:tx>
            <c:strRef>
              <c:f>Arkusz5!$B$1</c:f>
              <c:strCache>
                <c:ptCount val="1"/>
                <c:pt idx="0">
                  <c:v>Nasiona zakwalifikowane w laboratoriach SON</c:v>
                </c:pt>
              </c:strCache>
            </c:strRef>
          </c:tx>
          <c:spPr>
            <a:solidFill>
              <a:srgbClr val="4F81BD"/>
            </a:solidFill>
            <a:ln w="25400">
              <a:solidFill>
                <a:schemeClr val="tx1">
                  <a:lumMod val="65000"/>
                  <a:lumOff val="35000"/>
                </a:schemeClr>
              </a:solidFill>
            </a:ln>
          </c:spPr>
          <c:invertIfNegative val="0"/>
          <c:cat>
            <c:numRef>
              <c:f>Arkusz5!$A$17:$A$31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Arkusz5!$B$17:$B$31</c:f>
              <c:numCache>
                <c:formatCode>0.0</c:formatCode>
                <c:ptCount val="15"/>
                <c:pt idx="0">
                  <c:v>119.6</c:v>
                </c:pt>
                <c:pt idx="1">
                  <c:v>165.24296200000001</c:v>
                </c:pt>
                <c:pt idx="2">
                  <c:v>221.6</c:v>
                </c:pt>
                <c:pt idx="3">
                  <c:v>192.49502699999999</c:v>
                </c:pt>
                <c:pt idx="4">
                  <c:v>224.25931499999999</c:v>
                </c:pt>
                <c:pt idx="5">
                  <c:v>241.1866</c:v>
                </c:pt>
                <c:pt idx="6">
                  <c:v>258.48779999999999</c:v>
                </c:pt>
                <c:pt idx="7">
                  <c:v>288.27220000000005</c:v>
                </c:pt>
                <c:pt idx="8">
                  <c:v>328.66730000000001</c:v>
                </c:pt>
                <c:pt idx="9">
                  <c:v>340.0804</c:v>
                </c:pt>
                <c:pt idx="10">
                  <c:v>286.24364880000002</c:v>
                </c:pt>
                <c:pt idx="11">
                  <c:v>339.53810000000004</c:v>
                </c:pt>
                <c:pt idx="12">
                  <c:v>318.96870000000001</c:v>
                </c:pt>
                <c:pt idx="13">
                  <c:v>320.14979999999997</c:v>
                </c:pt>
                <c:pt idx="14">
                  <c:v>357.38069999999999</c:v>
                </c:pt>
              </c:numCache>
            </c:numRef>
          </c:val>
          <c:extLst>
            <c:ext xmlns:c16="http://schemas.microsoft.com/office/drawing/2014/chart" uri="{C3380CC4-5D6E-409C-BE32-E72D297353CC}">
              <c16:uniqueId val="{00000000-A9AA-4A7E-84E6-B589BEF60196}"/>
            </c:ext>
          </c:extLst>
        </c:ser>
        <c:ser>
          <c:idx val="1"/>
          <c:order val="1"/>
          <c:tx>
            <c:strRef>
              <c:f>Arkusz5!$C$1</c:f>
              <c:strCache>
                <c:ptCount val="1"/>
                <c:pt idx="0">
                  <c:v>Sprzedaż wg  GUS</c:v>
                </c:pt>
              </c:strCache>
            </c:strRef>
          </c:tx>
          <c:spPr>
            <a:solidFill>
              <a:srgbClr val="C0504D"/>
            </a:solidFill>
            <a:ln w="25400">
              <a:solidFill>
                <a:schemeClr val="tx1">
                  <a:lumMod val="65000"/>
                  <a:lumOff val="35000"/>
                </a:schemeClr>
              </a:solidFill>
            </a:ln>
          </c:spPr>
          <c:invertIfNegative val="0"/>
          <c:cat>
            <c:numRef>
              <c:f>Arkusz5!$A$17:$A$31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Arkusz5!$C$17:$C$31</c:f>
              <c:numCache>
                <c:formatCode>0.0</c:formatCode>
                <c:ptCount val="15"/>
                <c:pt idx="0">
                  <c:v>138.6</c:v>
                </c:pt>
                <c:pt idx="1">
                  <c:v>133.76499999999999</c:v>
                </c:pt>
                <c:pt idx="2">
                  <c:v>139.762</c:v>
                </c:pt>
                <c:pt idx="3">
                  <c:v>136.55699999999999</c:v>
                </c:pt>
                <c:pt idx="4">
                  <c:v>137.62100000000001</c:v>
                </c:pt>
                <c:pt idx="5">
                  <c:v>150.298</c:v>
                </c:pt>
                <c:pt idx="6">
                  <c:v>175.19900000000001</c:v>
                </c:pt>
                <c:pt idx="7">
                  <c:v>167.55099999999999</c:v>
                </c:pt>
                <c:pt idx="8">
                  <c:v>170.94399999999999</c:v>
                </c:pt>
                <c:pt idx="9">
                  <c:v>174.15199999999999</c:v>
                </c:pt>
                <c:pt idx="10">
                  <c:v>170.755</c:v>
                </c:pt>
                <c:pt idx="11">
                  <c:v>172.94499999999999</c:v>
                </c:pt>
                <c:pt idx="12">
                  <c:v>189.01599999999999</c:v>
                </c:pt>
                <c:pt idx="13">
                  <c:v>194.809</c:v>
                </c:pt>
                <c:pt idx="14">
                  <c:v>197.78100000000001</c:v>
                </c:pt>
              </c:numCache>
            </c:numRef>
          </c:val>
          <c:extLst>
            <c:ext xmlns:c16="http://schemas.microsoft.com/office/drawing/2014/chart" uri="{C3380CC4-5D6E-409C-BE32-E72D297353CC}">
              <c16:uniqueId val="{00000001-A9AA-4A7E-84E6-B589BEF60196}"/>
            </c:ext>
          </c:extLst>
        </c:ser>
        <c:ser>
          <c:idx val="2"/>
          <c:order val="2"/>
          <c:tx>
            <c:strRef>
              <c:f>Arkusz5!$D$1</c:f>
              <c:strCache>
                <c:ptCount val="1"/>
                <c:pt idx="0">
                  <c:v>Sprzedaż wg PIORiN</c:v>
                </c:pt>
              </c:strCache>
            </c:strRef>
          </c:tx>
          <c:spPr>
            <a:ln>
              <a:solidFill>
                <a:schemeClr val="tx1">
                  <a:lumMod val="50000"/>
                  <a:lumOff val="50000"/>
                </a:schemeClr>
              </a:solidFill>
            </a:ln>
          </c:spPr>
          <c:invertIfNegative val="0"/>
          <c:cat>
            <c:numRef>
              <c:f>Arkusz5!$A$17:$A$31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Arkusz5!$D$17:$D$31</c:f>
              <c:numCache>
                <c:formatCode>#,##0</c:formatCode>
                <c:ptCount val="15"/>
                <c:pt idx="0">
                  <c:v>123.20797999999998</c:v>
                </c:pt>
                <c:pt idx="1">
                  <c:v>127.50189</c:v>
                </c:pt>
                <c:pt idx="2">
                  <c:v>164.48353</c:v>
                </c:pt>
                <c:pt idx="3">
                  <c:v>154.01102499999999</c:v>
                </c:pt>
                <c:pt idx="4">
                  <c:v>181.386304</c:v>
                </c:pt>
                <c:pt idx="5">
                  <c:v>202.91111099999998</c:v>
                </c:pt>
                <c:pt idx="6">
                  <c:v>226.27342499999997</c:v>
                </c:pt>
                <c:pt idx="7">
                  <c:v>225.22044400000001</c:v>
                </c:pt>
                <c:pt idx="8">
                  <c:v>247.35020900000009</c:v>
                </c:pt>
                <c:pt idx="9">
                  <c:v>276.15868699999999</c:v>
                </c:pt>
                <c:pt idx="10">
                  <c:v>294.33445140000003</c:v>
                </c:pt>
                <c:pt idx="11">
                  <c:v>270.66322274999993</c:v>
                </c:pt>
                <c:pt idx="12">
                  <c:v>299.44645060000005</c:v>
                </c:pt>
                <c:pt idx="13">
                  <c:v>257.92004000000003</c:v>
                </c:pt>
                <c:pt idx="14">
                  <c:v>259.988674</c:v>
                </c:pt>
              </c:numCache>
            </c:numRef>
          </c:val>
          <c:extLst>
            <c:ext xmlns:c16="http://schemas.microsoft.com/office/drawing/2014/chart" uri="{C3380CC4-5D6E-409C-BE32-E72D297353CC}">
              <c16:uniqueId val="{00000002-A9AA-4A7E-84E6-B589BEF60196}"/>
            </c:ext>
          </c:extLst>
        </c:ser>
        <c:dLbls>
          <c:showLegendKey val="0"/>
          <c:showVal val="0"/>
          <c:showCatName val="0"/>
          <c:showSerName val="0"/>
          <c:showPercent val="0"/>
          <c:showBubbleSize val="0"/>
        </c:dLbls>
        <c:gapWidth val="219"/>
        <c:overlap val="34"/>
        <c:axId val="863378575"/>
        <c:axId val="1"/>
      </c:barChart>
      <c:catAx>
        <c:axId val="86337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ysClr val="windowText" lastClr="000000"/>
                </a:solidFill>
                <a:latin typeface="Calibri"/>
                <a:ea typeface="Calibri"/>
                <a:cs typeface="Calibri"/>
              </a:defRPr>
            </a:pPr>
            <a:endParaRPr lang="pl-PL"/>
          </a:p>
        </c:txPr>
        <c:crossAx val="1"/>
        <c:crosses val="autoZero"/>
        <c:auto val="1"/>
        <c:lblAlgn val="ctr"/>
        <c:lblOffset val="100"/>
        <c:tickLblSkip val="2"/>
        <c:tickMarkSkip val="2"/>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1" i="0" u="none" strike="noStrike" baseline="0">
                    <a:solidFill>
                      <a:sysClr val="windowText" lastClr="000000"/>
                    </a:solidFill>
                    <a:latin typeface="Calibri"/>
                    <a:ea typeface="Calibri"/>
                    <a:cs typeface="Calibri"/>
                  </a:defRPr>
                </a:pPr>
                <a:r>
                  <a:rPr lang="pl-PL" b="1">
                    <a:solidFill>
                      <a:sysClr val="windowText" lastClr="000000"/>
                    </a:solidFill>
                  </a:rPr>
                  <a:t>tys.ton</a:t>
                </a:r>
              </a:p>
            </c:rich>
          </c:tx>
          <c:overlay val="0"/>
          <c:spPr>
            <a:noFill/>
            <a:ln w="25400">
              <a:noFill/>
            </a:ln>
          </c:spPr>
        </c:title>
        <c:numFmt formatCode="0" sourceLinked="0"/>
        <c:majorTickMark val="none"/>
        <c:minorTickMark val="none"/>
        <c:tickLblPos val="nextTo"/>
        <c:spPr>
          <a:ln w="9525">
            <a:noFill/>
          </a:ln>
        </c:spPr>
        <c:txPr>
          <a:bodyPr rot="0" vert="horz"/>
          <a:lstStyle/>
          <a:p>
            <a:pPr>
              <a:defRPr sz="900" b="0" i="0" u="none" strike="noStrike" baseline="0">
                <a:solidFill>
                  <a:srgbClr val="666666"/>
                </a:solidFill>
                <a:latin typeface="Calibri"/>
                <a:ea typeface="Calibri"/>
                <a:cs typeface="Calibri"/>
              </a:defRPr>
            </a:pPr>
            <a:endParaRPr lang="pl-PL"/>
          </a:p>
        </c:txPr>
        <c:crossAx val="863378575"/>
        <c:crosses val="autoZero"/>
        <c:crossBetween val="between"/>
      </c:valAx>
      <c:spPr>
        <a:noFill/>
        <a:ln w="25400">
          <a:noFill/>
        </a:ln>
      </c:spPr>
    </c:plotArea>
    <c:legend>
      <c:legendPos val="r"/>
      <c:layout>
        <c:manualLayout>
          <c:xMode val="edge"/>
          <c:yMode val="edge"/>
          <c:x val="3.5497067496192608E-2"/>
          <c:y val="0.89279200354647348"/>
          <c:w val="0.95372800622144449"/>
          <c:h val="7.5069486957561993E-2"/>
        </c:manualLayout>
      </c:layout>
      <c:overlay val="0"/>
      <c:spPr>
        <a:noFill/>
        <a:ln w="25400">
          <a:noFill/>
        </a:ln>
      </c:spPr>
      <c:txPr>
        <a:bodyPr/>
        <a:lstStyle/>
        <a:p>
          <a:pPr>
            <a:defRPr sz="900" b="1" i="0" u="none" strike="noStrike" baseline="0">
              <a:solidFill>
                <a:schemeClr val="tx1"/>
              </a:solidFill>
              <a:latin typeface="Calibri"/>
              <a:ea typeface="Calibri"/>
              <a:cs typeface="Calibri"/>
            </a:defRPr>
          </a:pPr>
          <a:endParaRPr lang="pl-PL"/>
        </a:p>
      </c:txPr>
    </c:legend>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333333"/>
                </a:solidFill>
                <a:latin typeface="Arial" panose="020B0604020202020204" pitchFamily="34" charset="0"/>
                <a:ea typeface="Calibri"/>
                <a:cs typeface="Arial" panose="020B0604020202020204" pitchFamily="34" charset="0"/>
              </a:defRPr>
            </a:pPr>
            <a:r>
              <a:rPr lang="pl-PL" b="1">
                <a:latin typeface="Arial" panose="020B0604020202020204" pitchFamily="34" charset="0"/>
                <a:cs typeface="Arial" panose="020B0604020202020204" pitchFamily="34" charset="0"/>
              </a:rPr>
              <a:t>Struktura produkcji nasiennej sadzeniaków</a:t>
            </a:r>
          </a:p>
        </c:rich>
      </c:tx>
      <c:layout>
        <c:manualLayout>
          <c:xMode val="edge"/>
          <c:yMode val="edge"/>
          <c:x val="0.15252144607843138"/>
          <c:y val="3.2847222222222215E-2"/>
        </c:manualLayout>
      </c:layout>
      <c:overlay val="0"/>
      <c:spPr>
        <a:noFill/>
        <a:ln w="25400">
          <a:noFill/>
        </a:ln>
      </c:spPr>
    </c:title>
    <c:autoTitleDeleted val="0"/>
    <c:plotArea>
      <c:layout/>
      <c:barChart>
        <c:barDir val="col"/>
        <c:grouping val="percentStacked"/>
        <c:varyColors val="0"/>
        <c:ser>
          <c:idx val="0"/>
          <c:order val="0"/>
          <c:tx>
            <c:strRef>
              <c:f>'Odmiany w KR i prod nas.'!$A$16:$B$16</c:f>
              <c:strCache>
                <c:ptCount val="2"/>
                <c:pt idx="0">
                  <c:v>Polskie odmiany %</c:v>
                </c:pt>
              </c:strCache>
            </c:strRef>
          </c:tx>
          <c:spPr>
            <a:solidFill>
              <a:srgbClr val="FF0000"/>
            </a:solidFill>
            <a:ln w="12700">
              <a:solidFill>
                <a:srgbClr val="000000"/>
              </a:solidFill>
              <a:prstDash val="solid"/>
            </a:ln>
          </c:spPr>
          <c:invertIfNegative val="0"/>
          <c:dLbls>
            <c:dLbl>
              <c:idx val="0"/>
              <c:spPr>
                <a:noFill/>
                <a:ln w="25400">
                  <a:noFill/>
                </a:ln>
              </c:spPr>
              <c:txPr>
                <a:bodyPr/>
                <a:lstStyle/>
                <a:p>
                  <a:pPr>
                    <a:defRPr sz="900" b="0" i="0" u="none" strike="noStrike" baseline="0">
                      <a:solidFill>
                        <a:srgbClr val="333333"/>
                      </a:solidFill>
                      <a:latin typeface="Calibri"/>
                      <a:ea typeface="Calibri"/>
                      <a:cs typeface="Calibri"/>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EF-4954-8C5A-AD3848D072F8}"/>
                </c:ext>
              </c:extLst>
            </c:dLbl>
            <c:dLbl>
              <c:idx val="7"/>
              <c:spPr>
                <a:noFill/>
                <a:ln w="25400">
                  <a:noFill/>
                </a:ln>
              </c:spPr>
              <c:txPr>
                <a:bodyPr/>
                <a:lstStyle/>
                <a:p>
                  <a:pPr>
                    <a:defRPr sz="900" b="0" i="0" u="none" strike="noStrike" baseline="0">
                      <a:solidFill>
                        <a:srgbClr val="333333"/>
                      </a:solidFill>
                      <a:latin typeface="Calibri"/>
                      <a:ea typeface="Calibri"/>
                      <a:cs typeface="Calibri"/>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EF-4954-8C5A-AD3848D072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'Odmiany w KR i prod nas.'!$D$15:$L$15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'Odmiany w KR i prod nas.'!$D$16:$L$16</c:f>
              <c:numCache>
                <c:formatCode>General</c:formatCode>
                <c:ptCount val="9"/>
                <c:pt idx="0">
                  <c:v>33.5</c:v>
                </c:pt>
                <c:pt idx="1">
                  <c:v>31</c:v>
                </c:pt>
                <c:pt idx="2">
                  <c:v>30.1</c:v>
                </c:pt>
                <c:pt idx="3">
                  <c:v>28.5</c:v>
                </c:pt>
                <c:pt idx="4">
                  <c:v>25.7</c:v>
                </c:pt>
                <c:pt idx="5">
                  <c:v>24.5</c:v>
                </c:pt>
                <c:pt idx="6">
                  <c:v>22.5</c:v>
                </c:pt>
                <c:pt idx="7" formatCode="0.0">
                  <c:v>20.930639307704848</c:v>
                </c:pt>
                <c:pt idx="8">
                  <c:v>18.491023979120058</c:v>
                </c:pt>
              </c:numCache>
            </c:numRef>
          </c:val>
          <c:extLst>
            <c:ext xmlns:c16="http://schemas.microsoft.com/office/drawing/2014/chart" uri="{C3380CC4-5D6E-409C-BE32-E72D297353CC}">
              <c16:uniqueId val="{00000002-C1EF-4954-8C5A-AD3848D072F8}"/>
            </c:ext>
          </c:extLst>
        </c:ser>
        <c:ser>
          <c:idx val="1"/>
          <c:order val="1"/>
          <c:tx>
            <c:strRef>
              <c:f>'Odmiany w KR i prod nas.'!$A$17:$B$17</c:f>
              <c:strCache>
                <c:ptCount val="2"/>
                <c:pt idx="0">
                  <c:v>zagraniczne </c:v>
                </c:pt>
              </c:strCache>
            </c:strRef>
          </c:tx>
          <c:spPr>
            <a:solidFill>
              <a:srgbClr val="00B050"/>
            </a:solidFill>
            <a:ln w="12700">
              <a:solidFill>
                <a:srgbClr val="000000"/>
              </a:solidFill>
              <a:prstDash val="solid"/>
            </a:ln>
          </c:spPr>
          <c:invertIfNegative val="0"/>
          <c:cat>
            <c:numRef>
              <c:f>'Odmiany w KR i prod nas.'!$D$15:$L$15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'Odmiany w KR i prod nas.'!$D$17:$L$17</c:f>
              <c:numCache>
                <c:formatCode>0.0</c:formatCode>
                <c:ptCount val="9"/>
                <c:pt idx="0">
                  <c:v>46.5</c:v>
                </c:pt>
                <c:pt idx="1">
                  <c:v>46</c:v>
                </c:pt>
                <c:pt idx="2">
                  <c:v>37.300000000000004</c:v>
                </c:pt>
                <c:pt idx="3">
                  <c:v>38.299999999999997</c:v>
                </c:pt>
                <c:pt idx="4">
                  <c:v>31.4</c:v>
                </c:pt>
                <c:pt idx="5">
                  <c:v>24.6</c:v>
                </c:pt>
                <c:pt idx="6">
                  <c:v>23.299999999999997</c:v>
                </c:pt>
                <c:pt idx="7">
                  <c:v>23.568219189698766</c:v>
                </c:pt>
                <c:pt idx="8">
                  <c:v>25.818888619534903</c:v>
                </c:pt>
              </c:numCache>
            </c:numRef>
          </c:val>
          <c:extLst>
            <c:ext xmlns:c16="http://schemas.microsoft.com/office/drawing/2014/chart" uri="{C3380CC4-5D6E-409C-BE32-E72D297353CC}">
              <c16:uniqueId val="{00000003-C1EF-4954-8C5A-AD3848D072F8}"/>
            </c:ext>
          </c:extLst>
        </c:ser>
        <c:ser>
          <c:idx val="2"/>
          <c:order val="2"/>
          <c:tx>
            <c:strRef>
              <c:f>'Odmiany w KR i prod nas.'!$A$18:$B$18</c:f>
              <c:strCache>
                <c:ptCount val="2"/>
                <c:pt idx="0">
                  <c:v>w tym z CC</c:v>
                </c:pt>
              </c:strCache>
            </c:strRef>
          </c:tx>
          <c:spPr>
            <a:solidFill>
              <a:srgbClr val="9BBB59"/>
            </a:solidFill>
            <a:ln w="12700">
              <a:solidFill>
                <a:srgbClr val="000000"/>
              </a:solidFill>
              <a:prstDash val="solid"/>
            </a:ln>
          </c:spPr>
          <c:invertIfNegative val="0"/>
          <c:dLbls>
            <c:dLbl>
              <c:idx val="7"/>
              <c:spPr>
                <a:noFill/>
                <a:ln w="25400">
                  <a:noFill/>
                </a:ln>
              </c:spPr>
              <c:txPr>
                <a:bodyPr/>
                <a:lstStyle/>
                <a:p>
                  <a:pPr>
                    <a:defRPr sz="900" b="0" i="0" u="none" strike="noStrike" baseline="0">
                      <a:solidFill>
                        <a:srgbClr val="333333"/>
                      </a:solidFill>
                      <a:latin typeface="Calibri"/>
                      <a:ea typeface="Calibri"/>
                      <a:cs typeface="Calibri"/>
                    </a:defRPr>
                  </a:pPr>
                  <a:endParaRPr lang="pl-P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EF-4954-8C5A-AD3848D072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'Odmiany w KR i prod nas.'!$D$15:$L$15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'Odmiany w KR i prod nas.'!$D$18:$L$18</c:f>
              <c:numCache>
                <c:formatCode>General</c:formatCode>
                <c:ptCount val="9"/>
                <c:pt idx="0">
                  <c:v>20</c:v>
                </c:pt>
                <c:pt idx="1">
                  <c:v>23</c:v>
                </c:pt>
                <c:pt idx="2">
                  <c:v>32.6</c:v>
                </c:pt>
                <c:pt idx="3">
                  <c:v>33.200000000000003</c:v>
                </c:pt>
                <c:pt idx="4">
                  <c:v>42.9</c:v>
                </c:pt>
                <c:pt idx="5">
                  <c:v>50.9</c:v>
                </c:pt>
                <c:pt idx="6">
                  <c:v>54.2</c:v>
                </c:pt>
                <c:pt idx="7" formatCode="0.0">
                  <c:v>55.501141502596383</c:v>
                </c:pt>
                <c:pt idx="8">
                  <c:v>55.690087401345039</c:v>
                </c:pt>
              </c:numCache>
            </c:numRef>
          </c:val>
          <c:extLst>
            <c:ext xmlns:c16="http://schemas.microsoft.com/office/drawing/2014/chart" uri="{C3380CC4-5D6E-409C-BE32-E72D297353CC}">
              <c16:uniqueId val="{00000005-C1EF-4954-8C5A-AD3848D072F8}"/>
            </c:ext>
          </c:extLst>
        </c:ser>
        <c:dLbls>
          <c:showLegendKey val="0"/>
          <c:showVal val="0"/>
          <c:showCatName val="0"/>
          <c:showSerName val="0"/>
          <c:showPercent val="0"/>
          <c:showBubbleSize val="0"/>
        </c:dLbls>
        <c:gapWidth val="150"/>
        <c:overlap val="100"/>
        <c:axId val="607097055"/>
        <c:axId val="1"/>
      </c:barChart>
      <c:catAx>
        <c:axId val="60709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1" i="0" u="none" strike="noStrike" baseline="0">
                <a:solidFill>
                  <a:srgbClr val="333333"/>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0" vert="horz"/>
          <a:lstStyle/>
          <a:p>
            <a:pPr>
              <a:defRPr sz="900" b="0" i="0" u="none" strike="noStrike" baseline="0">
                <a:solidFill>
                  <a:srgbClr val="333333"/>
                </a:solidFill>
                <a:latin typeface="Calibri"/>
                <a:ea typeface="Calibri"/>
                <a:cs typeface="Calibri"/>
              </a:defRPr>
            </a:pPr>
            <a:endParaRPr lang="pl-PL"/>
          </a:p>
        </c:txPr>
        <c:crossAx val="607097055"/>
        <c:crosses val="autoZero"/>
        <c:crossBetween val="between"/>
      </c:valAx>
      <c:spPr>
        <a:noFill/>
        <a:ln w="25400">
          <a:noFill/>
        </a:ln>
      </c:spPr>
    </c:plotArea>
    <c:legend>
      <c:legendPos val="b"/>
      <c:overlay val="0"/>
      <c:spPr>
        <a:noFill/>
        <a:ln w="25400">
          <a:noFill/>
        </a:ln>
      </c:spPr>
      <c:txPr>
        <a:bodyPr/>
        <a:lstStyle/>
        <a:p>
          <a:pPr>
            <a:defRPr sz="900" b="1" i="0" u="none" strike="noStrike" baseline="0">
              <a:solidFill>
                <a:srgbClr val="333333"/>
              </a:solidFill>
              <a:latin typeface="Calibri"/>
              <a:ea typeface="Calibri"/>
              <a:cs typeface="Calibri"/>
            </a:defRPr>
          </a:pPr>
          <a:endParaRPr lang="pl-PL"/>
        </a:p>
      </c:txPr>
    </c:legend>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Wartość polskiego eksportu importu nasion mln USD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lineChart>
        <c:grouping val="standard"/>
        <c:varyColors val="0"/>
        <c:ser>
          <c:idx val="0"/>
          <c:order val="0"/>
          <c:tx>
            <c:strRef>
              <c:f>'Import i Eksport'!$B$84</c:f>
              <c:strCache>
                <c:ptCount val="1"/>
                <c:pt idx="0">
                  <c:v>eksport</c:v>
                </c:pt>
              </c:strCache>
            </c:strRef>
          </c:tx>
          <c:spPr>
            <a:ln w="28575" cap="rnd">
              <a:solidFill>
                <a:schemeClr val="accent1"/>
              </a:solidFill>
              <a:round/>
            </a:ln>
            <a:effectLst/>
          </c:spPr>
          <c:marker>
            <c:symbol val="none"/>
          </c:marker>
          <c:cat>
            <c:numRef>
              <c:f>'Import i Eksport'!$A$74:$A$82</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'Import i Eksport'!$N$74:$N$82</c:f>
              <c:numCache>
                <c:formatCode>General</c:formatCode>
                <c:ptCount val="9"/>
                <c:pt idx="0">
                  <c:v>46</c:v>
                </c:pt>
                <c:pt idx="1">
                  <c:v>45</c:v>
                </c:pt>
                <c:pt idx="2">
                  <c:v>77</c:v>
                </c:pt>
                <c:pt idx="3">
                  <c:v>67</c:v>
                </c:pt>
                <c:pt idx="4">
                  <c:v>109</c:v>
                </c:pt>
                <c:pt idx="5">
                  <c:v>106</c:v>
                </c:pt>
                <c:pt idx="6">
                  <c:v>109</c:v>
                </c:pt>
                <c:pt idx="7">
                  <c:v>152</c:v>
                </c:pt>
                <c:pt idx="8">
                  <c:v>194</c:v>
                </c:pt>
              </c:numCache>
            </c:numRef>
          </c:val>
          <c:smooth val="0"/>
          <c:extLst>
            <c:ext xmlns:c16="http://schemas.microsoft.com/office/drawing/2014/chart" uri="{C3380CC4-5D6E-409C-BE32-E72D297353CC}">
              <c16:uniqueId val="{00000000-9EFE-4A01-B852-67FD85CECCFE}"/>
            </c:ext>
          </c:extLst>
        </c:ser>
        <c:ser>
          <c:idx val="1"/>
          <c:order val="1"/>
          <c:tx>
            <c:strRef>
              <c:f>'Import i Eksport'!$B$85</c:f>
              <c:strCache>
                <c:ptCount val="1"/>
                <c:pt idx="0">
                  <c:v>import</c:v>
                </c:pt>
              </c:strCache>
            </c:strRef>
          </c:tx>
          <c:spPr>
            <a:ln w="28575" cap="rnd">
              <a:solidFill>
                <a:schemeClr val="accent2"/>
              </a:solidFill>
              <a:round/>
            </a:ln>
            <a:effectLst/>
          </c:spPr>
          <c:marker>
            <c:symbol val="none"/>
          </c:marker>
          <c:cat>
            <c:numRef>
              <c:f>'Import i Eksport'!$A$74:$A$82</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'Import i Eksport'!$AA$74:$AA$82</c:f>
              <c:numCache>
                <c:formatCode>General</c:formatCode>
                <c:ptCount val="9"/>
                <c:pt idx="0">
                  <c:v>166</c:v>
                </c:pt>
                <c:pt idx="1">
                  <c:v>175</c:v>
                </c:pt>
                <c:pt idx="2">
                  <c:v>231</c:v>
                </c:pt>
                <c:pt idx="3">
                  <c:v>272</c:v>
                </c:pt>
                <c:pt idx="4">
                  <c:v>235</c:v>
                </c:pt>
                <c:pt idx="5">
                  <c:v>259</c:v>
                </c:pt>
                <c:pt idx="6">
                  <c:v>259</c:v>
                </c:pt>
                <c:pt idx="7">
                  <c:v>304</c:v>
                </c:pt>
                <c:pt idx="8">
                  <c:v>307</c:v>
                </c:pt>
              </c:numCache>
            </c:numRef>
          </c:val>
          <c:smooth val="0"/>
          <c:extLst>
            <c:ext xmlns:c16="http://schemas.microsoft.com/office/drawing/2014/chart" uri="{C3380CC4-5D6E-409C-BE32-E72D297353CC}">
              <c16:uniqueId val="{00000001-9EFE-4A01-B852-67FD85CECCFE}"/>
            </c:ext>
          </c:extLst>
        </c:ser>
        <c:dLbls>
          <c:showLegendKey val="0"/>
          <c:showVal val="0"/>
          <c:showCatName val="0"/>
          <c:showSerName val="0"/>
          <c:showPercent val="0"/>
          <c:showBubbleSize val="0"/>
        </c:dLbls>
        <c:smooth val="0"/>
        <c:axId val="858889679"/>
        <c:axId val="1444253151"/>
      </c:lineChart>
      <c:catAx>
        <c:axId val="858889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444253151"/>
        <c:crosses val="autoZero"/>
        <c:auto val="1"/>
        <c:lblAlgn val="ctr"/>
        <c:lblOffset val="100"/>
        <c:noMultiLvlLbl val="0"/>
      </c:catAx>
      <c:valAx>
        <c:axId val="1444253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858889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l-PL" sz="1400" dirty="0">
                <a:latin typeface="Arial" panose="020B0604020202020204" pitchFamily="34" charset="0"/>
                <a:cs typeface="Arial" panose="020B0604020202020204" pitchFamily="34" charset="0"/>
              </a:rPr>
              <a:t>Struktura produkcji sadzeniaków wg grup wczesności w 2021 roku</a:t>
            </a:r>
          </a:p>
        </c:rich>
      </c:tx>
      <c:layout>
        <c:manualLayout>
          <c:xMode val="edge"/>
          <c:yMode val="edge"/>
          <c:x val="0.13369024975322361"/>
          <c:y val="7.1035320215477532E-3"/>
        </c:manualLayout>
      </c:layout>
      <c:overlay val="0"/>
    </c:title>
    <c:autoTitleDeleted val="0"/>
    <c:plotArea>
      <c:layout>
        <c:manualLayout>
          <c:layoutTarget val="inner"/>
          <c:xMode val="edge"/>
          <c:yMode val="edge"/>
          <c:x val="0.14634973753280839"/>
          <c:y val="0.13879854103520273"/>
          <c:w val="0.81753915135608046"/>
          <c:h val="0.6872814814814816"/>
        </c:manualLayout>
      </c:layout>
      <c:barChart>
        <c:barDir val="col"/>
        <c:grouping val="clustered"/>
        <c:varyColors val="0"/>
        <c:ser>
          <c:idx val="0"/>
          <c:order val="0"/>
          <c:tx>
            <c:strRef>
              <c:f>'Rys.2 sadzeniaki'!$D$2</c:f>
              <c:strCache>
                <c:ptCount val="1"/>
                <c:pt idx="0">
                  <c:v>Ogółem</c:v>
                </c:pt>
              </c:strCache>
            </c:strRef>
          </c:tx>
          <c:spPr>
            <a:solidFill>
              <a:schemeClr val="accent5">
                <a:lumMod val="60000"/>
                <a:lumOff val="40000"/>
                <a:alpha val="20000"/>
              </a:schemeClr>
            </a:solidFill>
            <a:ln>
              <a:solidFill>
                <a:schemeClr val="tx1"/>
              </a:solidFill>
            </a:ln>
          </c:spPr>
          <c:invertIfNegative val="0"/>
          <c:dLbls>
            <c:dLbl>
              <c:idx val="4"/>
              <c:layout>
                <c:manualLayout>
                  <c:x val="0"/>
                  <c:y val="2.11762173261457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CE-4B3C-86C0-6D222F07C85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'Rys.2 sadzeniaki'!$A$3:$A$7</c:f>
              <c:strCache>
                <c:ptCount val="5"/>
                <c:pt idx="0">
                  <c:v>Bardzo wczesne</c:v>
                </c:pt>
                <c:pt idx="1">
                  <c:v>Wczesne </c:v>
                </c:pt>
                <c:pt idx="2">
                  <c:v>Średniowczesne</c:v>
                </c:pt>
                <c:pt idx="3">
                  <c:v>Średniopóźne</c:v>
                </c:pt>
                <c:pt idx="4">
                  <c:v>Późne </c:v>
                </c:pt>
              </c:strCache>
            </c:strRef>
          </c:cat>
          <c:val>
            <c:numRef>
              <c:f>'Rys.2 sadzeniaki'!$D$3:$D$7</c:f>
              <c:numCache>
                <c:formatCode>0.0</c:formatCode>
                <c:ptCount val="5"/>
                <c:pt idx="0">
                  <c:v>16.19105627484711</c:v>
                </c:pt>
                <c:pt idx="1">
                  <c:v>46.990361584618043</c:v>
                </c:pt>
                <c:pt idx="2">
                  <c:v>25.22301696394031</c:v>
                </c:pt>
                <c:pt idx="3">
                  <c:v>6.6128912776867805</c:v>
                </c:pt>
                <c:pt idx="4">
                  <c:v>4.9826738989077555</c:v>
                </c:pt>
              </c:numCache>
            </c:numRef>
          </c:val>
          <c:extLst>
            <c:ext xmlns:c16="http://schemas.microsoft.com/office/drawing/2014/chart" uri="{C3380CC4-5D6E-409C-BE32-E72D297353CC}">
              <c16:uniqueId val="{00000001-50CE-4B3C-86C0-6D222F07C850}"/>
            </c:ext>
          </c:extLst>
        </c:ser>
        <c:ser>
          <c:idx val="1"/>
          <c:order val="1"/>
          <c:tx>
            <c:strRef>
              <c:f>'Rys.2 sadzeniaki'!$E$2</c:f>
              <c:strCache>
                <c:ptCount val="1"/>
                <c:pt idx="0">
                  <c:v>w tym odmiany polskiej hodowli</c:v>
                </c:pt>
              </c:strCache>
            </c:strRef>
          </c:tx>
          <c:spPr>
            <a:solidFill>
              <a:srgbClr val="C00000"/>
            </a:solidFill>
            <a:ln>
              <a:solidFill>
                <a:schemeClr val="tx1"/>
              </a:solidFill>
            </a:ln>
          </c:spPr>
          <c:invertIfNegative val="0"/>
          <c:dLbls>
            <c:dLbl>
              <c:idx val="3"/>
              <c:layout>
                <c:manualLayout>
                  <c:x val="8.6222793874421115E-17"/>
                  <c:y val="8.4121976866457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CE-4B3C-86C0-6D222F07C850}"/>
                </c:ext>
              </c:extLst>
            </c:dLbl>
            <c:dLbl>
              <c:idx val="4"/>
              <c:layout>
                <c:manualLayout>
                  <c:x val="4.2768435716292793E-3"/>
                  <c:y val="7.0241443468478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CE-4B3C-86C0-6D222F07C85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'Rys.2 sadzeniaki'!$A$3:$A$7</c:f>
              <c:strCache>
                <c:ptCount val="5"/>
                <c:pt idx="0">
                  <c:v>Bardzo wczesne</c:v>
                </c:pt>
                <c:pt idx="1">
                  <c:v>Wczesne </c:v>
                </c:pt>
                <c:pt idx="2">
                  <c:v>Średniowczesne</c:v>
                </c:pt>
                <c:pt idx="3">
                  <c:v>Średniopóźne</c:v>
                </c:pt>
                <c:pt idx="4">
                  <c:v>Późne </c:v>
                </c:pt>
              </c:strCache>
            </c:strRef>
          </c:cat>
          <c:val>
            <c:numRef>
              <c:f>'Rys.2 sadzeniaki'!$E$3:$E$7</c:f>
              <c:numCache>
                <c:formatCode>0.0</c:formatCode>
                <c:ptCount val="5"/>
                <c:pt idx="0">
                  <c:v>3.7697645131818298</c:v>
                </c:pt>
                <c:pt idx="1">
                  <c:v>2.3891088375461962</c:v>
                </c:pt>
                <c:pt idx="2">
                  <c:v>9.7128229609936394</c:v>
                </c:pt>
                <c:pt idx="3">
                  <c:v>0.85025474718708083</c:v>
                </c:pt>
                <c:pt idx="4">
                  <c:v>4.2476521281061466</c:v>
                </c:pt>
              </c:numCache>
            </c:numRef>
          </c:val>
          <c:extLst>
            <c:ext xmlns:c16="http://schemas.microsoft.com/office/drawing/2014/chart" uri="{C3380CC4-5D6E-409C-BE32-E72D297353CC}">
              <c16:uniqueId val="{00000004-50CE-4B3C-86C0-6D222F07C850}"/>
            </c:ext>
          </c:extLst>
        </c:ser>
        <c:dLbls>
          <c:showLegendKey val="0"/>
          <c:showVal val="0"/>
          <c:showCatName val="0"/>
          <c:showSerName val="0"/>
          <c:showPercent val="0"/>
          <c:showBubbleSize val="0"/>
        </c:dLbls>
        <c:gapWidth val="150"/>
        <c:overlap val="100"/>
        <c:axId val="414467912"/>
        <c:axId val="414461640"/>
      </c:barChart>
      <c:catAx>
        <c:axId val="414467912"/>
        <c:scaling>
          <c:orientation val="minMax"/>
        </c:scaling>
        <c:delete val="0"/>
        <c:axPos val="b"/>
        <c:numFmt formatCode="General" sourceLinked="0"/>
        <c:majorTickMark val="out"/>
        <c:minorTickMark val="none"/>
        <c:tickLblPos val="low"/>
        <c:crossAx val="414461640"/>
        <c:crosses val="autoZero"/>
        <c:auto val="1"/>
        <c:lblAlgn val="ctr"/>
        <c:lblOffset val="100"/>
        <c:noMultiLvlLbl val="0"/>
      </c:catAx>
      <c:valAx>
        <c:axId val="414461640"/>
        <c:scaling>
          <c:orientation val="minMax"/>
        </c:scaling>
        <c:delete val="0"/>
        <c:axPos val="l"/>
        <c:majorGridlines/>
        <c:title>
          <c:tx>
            <c:rich>
              <a:bodyPr/>
              <a:lstStyle/>
              <a:p>
                <a:pPr>
                  <a:defRPr/>
                </a:pPr>
                <a:r>
                  <a:rPr lang="en-US"/>
                  <a:t>%</a:t>
                </a:r>
              </a:p>
            </c:rich>
          </c:tx>
          <c:overlay val="0"/>
        </c:title>
        <c:numFmt formatCode="0" sourceLinked="0"/>
        <c:majorTickMark val="out"/>
        <c:minorTickMark val="none"/>
        <c:tickLblPos val="nextTo"/>
        <c:crossAx val="414467912"/>
        <c:crosses val="autoZero"/>
        <c:crossBetween val="between"/>
      </c:valAx>
    </c:plotArea>
    <c:legend>
      <c:legendPos val="b"/>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pl-PL" b="1" dirty="0">
                <a:solidFill>
                  <a:schemeClr val="tx2"/>
                </a:solidFill>
              </a:rPr>
              <a:t>Struktura rynku nasion zbóż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pl-PL"/>
        </a:p>
      </c:txPr>
    </c:title>
    <c:autoTitleDeleted val="0"/>
    <c:plotArea>
      <c:layout/>
      <c:pieChart>
        <c:varyColors val="1"/>
        <c:ser>
          <c:idx val="0"/>
          <c:order val="0"/>
          <c:spPr>
            <a:ln w="9525">
              <a:solidFill>
                <a:schemeClr val="tx1"/>
              </a:solidFill>
            </a:ln>
          </c:spPr>
          <c:dPt>
            <c:idx val="0"/>
            <c:bubble3D val="0"/>
            <c:spPr>
              <a:solidFill>
                <a:schemeClr val="accent1"/>
              </a:solidFill>
              <a:ln w="9525">
                <a:solidFill>
                  <a:schemeClr val="tx1"/>
                </a:solidFill>
              </a:ln>
              <a:effectLst/>
            </c:spPr>
            <c:extLst>
              <c:ext xmlns:c16="http://schemas.microsoft.com/office/drawing/2014/chart" uri="{C3380CC4-5D6E-409C-BE32-E72D297353CC}">
                <c16:uniqueId val="{00000001-5DFF-4A57-9205-57503F9172DE}"/>
              </c:ext>
            </c:extLst>
          </c:dPt>
          <c:dPt>
            <c:idx val="1"/>
            <c:bubble3D val="0"/>
            <c:spPr>
              <a:solidFill>
                <a:schemeClr val="accent2"/>
              </a:solidFill>
              <a:ln w="9525">
                <a:solidFill>
                  <a:schemeClr val="tx1"/>
                </a:solidFill>
              </a:ln>
              <a:effectLst/>
            </c:spPr>
            <c:extLst>
              <c:ext xmlns:c16="http://schemas.microsoft.com/office/drawing/2014/chart" uri="{C3380CC4-5D6E-409C-BE32-E72D297353CC}">
                <c16:uniqueId val="{00000003-5DFF-4A57-9205-57503F9172DE}"/>
              </c:ext>
            </c:extLst>
          </c:dPt>
          <c:dPt>
            <c:idx val="2"/>
            <c:bubble3D val="0"/>
            <c:spPr>
              <a:solidFill>
                <a:schemeClr val="accent3"/>
              </a:solidFill>
              <a:ln w="9525">
                <a:solidFill>
                  <a:schemeClr val="tx1"/>
                </a:solidFill>
              </a:ln>
              <a:effectLst/>
            </c:spPr>
            <c:extLst>
              <c:ext xmlns:c16="http://schemas.microsoft.com/office/drawing/2014/chart" uri="{C3380CC4-5D6E-409C-BE32-E72D297353CC}">
                <c16:uniqueId val="{00000005-5DFF-4A57-9205-57503F9172DE}"/>
              </c:ext>
            </c:extLst>
          </c:dPt>
          <c:dPt>
            <c:idx val="3"/>
            <c:bubble3D val="0"/>
            <c:spPr>
              <a:solidFill>
                <a:schemeClr val="accent4"/>
              </a:solidFill>
              <a:ln w="9525">
                <a:solidFill>
                  <a:schemeClr val="tx1"/>
                </a:solidFill>
              </a:ln>
              <a:effectLst/>
            </c:spPr>
            <c:extLst>
              <c:ext xmlns:c16="http://schemas.microsoft.com/office/drawing/2014/chart" uri="{C3380CC4-5D6E-409C-BE32-E72D297353CC}">
                <c16:uniqueId val="{00000007-5DFF-4A57-9205-57503F9172DE}"/>
              </c:ext>
            </c:extLst>
          </c:dPt>
          <c:dPt>
            <c:idx val="4"/>
            <c:bubble3D val="0"/>
            <c:spPr>
              <a:solidFill>
                <a:schemeClr val="accent3">
                  <a:lumMod val="60000"/>
                  <a:lumOff val="40000"/>
                </a:schemeClr>
              </a:solidFill>
              <a:ln w="9525">
                <a:solidFill>
                  <a:schemeClr val="tx1"/>
                </a:solidFill>
              </a:ln>
              <a:effectLst/>
            </c:spPr>
            <c:extLst>
              <c:ext xmlns:c16="http://schemas.microsoft.com/office/drawing/2014/chart" uri="{C3380CC4-5D6E-409C-BE32-E72D297353CC}">
                <c16:uniqueId val="{00000009-5DFF-4A57-9205-57503F9172DE}"/>
              </c:ext>
            </c:extLst>
          </c:dPt>
          <c:dPt>
            <c:idx val="5"/>
            <c:bubble3D val="0"/>
            <c:spPr>
              <a:solidFill>
                <a:schemeClr val="accent6"/>
              </a:solidFill>
              <a:ln w="9525">
                <a:solidFill>
                  <a:schemeClr val="tx1"/>
                </a:solidFill>
              </a:ln>
              <a:effectLst/>
            </c:spPr>
            <c:extLst>
              <c:ext xmlns:c16="http://schemas.microsoft.com/office/drawing/2014/chart" uri="{C3380CC4-5D6E-409C-BE32-E72D297353CC}">
                <c16:uniqueId val="{0000000B-5DFF-4A57-9205-57503F9172DE}"/>
              </c:ext>
            </c:extLst>
          </c:dPt>
          <c:dPt>
            <c:idx val="6"/>
            <c:bubble3D val="0"/>
            <c:spPr>
              <a:solidFill>
                <a:schemeClr val="tx2">
                  <a:lumMod val="60000"/>
                  <a:lumOff val="40000"/>
                </a:schemeClr>
              </a:solidFill>
              <a:ln w="9525">
                <a:solidFill>
                  <a:schemeClr val="tx1"/>
                </a:solidFill>
              </a:ln>
              <a:effectLst/>
            </c:spPr>
            <c:extLst>
              <c:ext xmlns:c16="http://schemas.microsoft.com/office/drawing/2014/chart" uri="{C3380CC4-5D6E-409C-BE32-E72D297353CC}">
                <c16:uniqueId val="{0000000D-5DFF-4A57-9205-57503F9172DE}"/>
              </c:ext>
            </c:extLst>
          </c:dPt>
          <c:dPt>
            <c:idx val="7"/>
            <c:bubble3D val="0"/>
            <c:spPr>
              <a:solidFill>
                <a:schemeClr val="accent2">
                  <a:lumMod val="60000"/>
                </a:schemeClr>
              </a:solidFill>
              <a:ln w="9525">
                <a:solidFill>
                  <a:schemeClr val="tx1"/>
                </a:solidFill>
              </a:ln>
              <a:effectLst/>
            </c:spPr>
            <c:extLst>
              <c:ext xmlns:c16="http://schemas.microsoft.com/office/drawing/2014/chart" uri="{C3380CC4-5D6E-409C-BE32-E72D297353CC}">
                <c16:uniqueId val="{0000000F-5DFF-4A57-9205-57503F9172DE}"/>
              </c:ext>
            </c:extLst>
          </c:dPt>
          <c:dPt>
            <c:idx val="8"/>
            <c:bubble3D val="0"/>
            <c:spPr>
              <a:solidFill>
                <a:srgbClr val="FFC000"/>
              </a:solidFill>
              <a:ln w="9525">
                <a:solidFill>
                  <a:schemeClr val="tx1"/>
                </a:solidFill>
              </a:ln>
              <a:effectLst/>
            </c:spPr>
            <c:extLst>
              <c:ext xmlns:c16="http://schemas.microsoft.com/office/drawing/2014/chart" uri="{C3380CC4-5D6E-409C-BE32-E72D297353CC}">
                <c16:uniqueId val="{00000011-5DFF-4A57-9205-57503F9172DE}"/>
              </c:ext>
            </c:extLst>
          </c:dPt>
          <c:dPt>
            <c:idx val="9"/>
            <c:bubble3D val="0"/>
            <c:spPr>
              <a:solidFill>
                <a:srgbClr val="92D050"/>
              </a:solidFill>
              <a:ln w="9525">
                <a:solidFill>
                  <a:schemeClr val="tx1"/>
                </a:solidFill>
              </a:ln>
              <a:effectLst/>
            </c:spPr>
            <c:extLst>
              <c:ext xmlns:c16="http://schemas.microsoft.com/office/drawing/2014/chart" uri="{C3380CC4-5D6E-409C-BE32-E72D297353CC}">
                <c16:uniqueId val="{00000013-5DFF-4A57-9205-57503F9172D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pl-PL"/>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('wartość rynku nasion zbóz'!$E$2:$L$2,'wartość rynku nasion zbóz'!$N$2:$O$2)</c:f>
              <c:strCache>
                <c:ptCount val="10"/>
                <c:pt idx="0">
                  <c:v>Pszenica ozima</c:v>
                </c:pt>
                <c:pt idx="1">
                  <c:v>Pszenica jara</c:v>
                </c:pt>
                <c:pt idx="2">
                  <c:v>Jęczmień  ozimy </c:v>
                </c:pt>
                <c:pt idx="3">
                  <c:v>Jęczmień  jary</c:v>
                </c:pt>
                <c:pt idx="4">
                  <c:v>Żyto</c:v>
                </c:pt>
                <c:pt idx="5">
                  <c:v>Owies</c:v>
                </c:pt>
                <c:pt idx="6">
                  <c:v>Pszenżyto ozime</c:v>
                </c:pt>
                <c:pt idx="7">
                  <c:v>Pszenżyto jare</c:v>
                </c:pt>
                <c:pt idx="8">
                  <c:v>Kukurydza na ziarno</c:v>
                </c:pt>
                <c:pt idx="9">
                  <c:v>Kukurydza na kiszonkę</c:v>
                </c:pt>
              </c:strCache>
            </c:strRef>
          </c:cat>
          <c:val>
            <c:numRef>
              <c:f>('wartość rynku nasion zbóz'!$E$195:$L$195,'wartość rynku nasion zbóz'!$N$195:$O$195)</c:f>
              <c:numCache>
                <c:formatCode>0.0</c:formatCode>
                <c:ptCount val="10"/>
                <c:pt idx="0">
                  <c:v>177.87935907909755</c:v>
                </c:pt>
                <c:pt idx="1">
                  <c:v>31.86475795201833</c:v>
                </c:pt>
                <c:pt idx="2">
                  <c:v>44.85180335374065</c:v>
                </c:pt>
                <c:pt idx="3">
                  <c:v>52.98391821214927</c:v>
                </c:pt>
                <c:pt idx="4">
                  <c:v>41.585278436715321</c:v>
                </c:pt>
                <c:pt idx="5">
                  <c:v>26.268292981869916</c:v>
                </c:pt>
                <c:pt idx="6">
                  <c:v>87.798001082712531</c:v>
                </c:pt>
                <c:pt idx="7">
                  <c:v>5.3760218739046133</c:v>
                </c:pt>
                <c:pt idx="8">
                  <c:v>340.11900000000009</c:v>
                </c:pt>
                <c:pt idx="9">
                  <c:v>270</c:v>
                </c:pt>
              </c:numCache>
            </c:numRef>
          </c:val>
          <c:extLst>
            <c:ext xmlns:c16="http://schemas.microsoft.com/office/drawing/2014/chart" uri="{C3380CC4-5D6E-409C-BE32-E72D297353CC}">
              <c16:uniqueId val="{00000014-5DFF-4A57-9205-57503F9172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666666"/>
                </a:solidFill>
                <a:latin typeface="Calibri"/>
                <a:ea typeface="Calibri"/>
                <a:cs typeface="Calibri"/>
              </a:defRPr>
            </a:pPr>
            <a:r>
              <a:rPr lang="pl-PL" b="1" dirty="0">
                <a:solidFill>
                  <a:schemeClr val="tx1"/>
                </a:solidFill>
              </a:rPr>
              <a:t>Struktura zasiewów - 2019 rok</a:t>
            </a:r>
          </a:p>
        </c:rich>
      </c:tx>
      <c:overlay val="0"/>
      <c:spPr>
        <a:noFill/>
        <a:ln w="25400">
          <a:noFill/>
        </a:ln>
      </c:spPr>
    </c:title>
    <c:autoTitleDeleted val="0"/>
    <c:plotArea>
      <c:layout/>
      <c:pieChart>
        <c:varyColors val="1"/>
        <c:ser>
          <c:idx val="0"/>
          <c:order val="0"/>
          <c:dPt>
            <c:idx val="0"/>
            <c:bubble3D val="0"/>
            <c:spPr>
              <a:solidFill>
                <a:schemeClr val="accent1"/>
              </a:solidFill>
              <a:ln w="19050">
                <a:solidFill>
                  <a:schemeClr val="tx1"/>
                </a:solidFill>
              </a:ln>
              <a:effectLst/>
            </c:spPr>
            <c:extLst>
              <c:ext xmlns:c16="http://schemas.microsoft.com/office/drawing/2014/chart" uri="{C3380CC4-5D6E-409C-BE32-E72D297353CC}">
                <c16:uniqueId val="{00000001-36BC-4296-9B0F-CEE11D3C99BF}"/>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36BC-4296-9B0F-CEE11D3C99BF}"/>
              </c:ext>
            </c:extLst>
          </c:dPt>
          <c:dPt>
            <c:idx val="2"/>
            <c:bubble3D val="0"/>
            <c:spPr>
              <a:solidFill>
                <a:srgbClr val="002060"/>
              </a:solidFill>
              <a:ln w="19050">
                <a:solidFill>
                  <a:schemeClr val="tx1"/>
                </a:solidFill>
              </a:ln>
              <a:effectLst/>
            </c:spPr>
            <c:extLst>
              <c:ext xmlns:c16="http://schemas.microsoft.com/office/drawing/2014/chart" uri="{C3380CC4-5D6E-409C-BE32-E72D297353CC}">
                <c16:uniqueId val="{00000005-36BC-4296-9B0F-CEE11D3C99BF}"/>
              </c:ext>
            </c:extLst>
          </c:dPt>
          <c:dPt>
            <c:idx val="3"/>
            <c:bubble3D val="0"/>
            <c:spPr>
              <a:solidFill>
                <a:srgbClr val="92D050"/>
              </a:solidFill>
              <a:ln w="19050">
                <a:solidFill>
                  <a:schemeClr val="tx1"/>
                </a:solidFill>
              </a:ln>
              <a:effectLst/>
            </c:spPr>
            <c:extLst>
              <c:ext xmlns:c16="http://schemas.microsoft.com/office/drawing/2014/chart" uri="{C3380CC4-5D6E-409C-BE32-E72D297353CC}">
                <c16:uniqueId val="{00000007-36BC-4296-9B0F-CEE11D3C99BF}"/>
              </c:ext>
            </c:extLst>
          </c:dPt>
          <c:dPt>
            <c:idx val="4"/>
            <c:bubble3D val="0"/>
            <c:spPr>
              <a:solidFill>
                <a:srgbClr val="FFFF00"/>
              </a:solidFill>
              <a:ln w="19050">
                <a:solidFill>
                  <a:schemeClr val="tx1"/>
                </a:solidFill>
              </a:ln>
              <a:effectLst/>
            </c:spPr>
            <c:extLst>
              <c:ext xmlns:c16="http://schemas.microsoft.com/office/drawing/2014/chart" uri="{C3380CC4-5D6E-409C-BE32-E72D297353CC}">
                <c16:uniqueId val="{00000009-36BC-4296-9B0F-CEE11D3C99BF}"/>
              </c:ext>
            </c:extLst>
          </c:dPt>
          <c:dPt>
            <c:idx val="5"/>
            <c:bubble3D val="0"/>
            <c:spPr>
              <a:solidFill>
                <a:srgbClr val="00B0F0"/>
              </a:solidFill>
              <a:ln w="19050">
                <a:solidFill>
                  <a:schemeClr val="tx1"/>
                </a:solidFill>
              </a:ln>
              <a:effectLst/>
            </c:spPr>
            <c:extLst>
              <c:ext xmlns:c16="http://schemas.microsoft.com/office/drawing/2014/chart" uri="{C3380CC4-5D6E-409C-BE32-E72D297353CC}">
                <c16:uniqueId val="{0000000B-36BC-4296-9B0F-CEE11D3C99BF}"/>
              </c:ext>
            </c:extLst>
          </c:dPt>
          <c:dPt>
            <c:idx val="6"/>
            <c:bubble3D val="0"/>
            <c:spPr>
              <a:solidFill>
                <a:srgbClr val="00B050"/>
              </a:solidFill>
              <a:ln w="19050">
                <a:solidFill>
                  <a:schemeClr val="tx1"/>
                </a:solidFill>
              </a:ln>
              <a:effectLst/>
            </c:spPr>
            <c:extLst>
              <c:ext xmlns:c16="http://schemas.microsoft.com/office/drawing/2014/chart" uri="{C3380CC4-5D6E-409C-BE32-E72D297353CC}">
                <c16:uniqueId val="{0000000D-36BC-4296-9B0F-CEE11D3C99BF}"/>
              </c:ext>
            </c:extLst>
          </c:dPt>
          <c:dLbls>
            <c:dLbl>
              <c:idx val="0"/>
              <c:layout>
                <c:manualLayout>
                  <c:x val="-2.267620776258689E-2"/>
                  <c:y val="-6.0064526116541145E-2"/>
                </c:manualLayout>
              </c:layout>
              <c:numFmt formatCode="0.0%" sourceLinked="0"/>
              <c:spPr>
                <a:noFill/>
                <a:ln w="25400">
                  <a:noFill/>
                </a:ln>
              </c:spPr>
              <c:txPr>
                <a:bodyPr/>
                <a:lstStyle/>
                <a:p>
                  <a:pPr>
                    <a:defRPr sz="900" b="1" i="0" u="none" strike="noStrike" baseline="0">
                      <a:solidFill>
                        <a:schemeClr val="tx1"/>
                      </a:solidFill>
                      <a:latin typeface="Calibri"/>
                      <a:ea typeface="Calibri"/>
                      <a:cs typeface="Calibri"/>
                    </a:defRPr>
                  </a:pPr>
                  <a:endParaRPr lang="pl-P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6BC-4296-9B0F-CEE11D3C99BF}"/>
                </c:ext>
              </c:extLst>
            </c:dLbl>
            <c:dLbl>
              <c:idx val="1"/>
              <c:layout>
                <c:manualLayout>
                  <c:x val="2.832458442694663E-3"/>
                  <c:y val="5.6299212598425194E-3"/>
                </c:manualLayout>
              </c:layout>
              <c:numFmt formatCode="0.0%" sourceLinked="0"/>
              <c:spPr>
                <a:noFill/>
                <a:ln w="25400">
                  <a:noFill/>
                </a:ln>
              </c:spPr>
              <c:txPr>
                <a:bodyPr/>
                <a:lstStyle/>
                <a:p>
                  <a:pPr>
                    <a:defRPr sz="900" b="1" i="0" u="none" strike="noStrike" baseline="0">
                      <a:solidFill>
                        <a:schemeClr val="tx1"/>
                      </a:solidFill>
                      <a:latin typeface="Calibri"/>
                      <a:ea typeface="Calibri"/>
                      <a:cs typeface="Calibri"/>
                    </a:defRPr>
                  </a:pPr>
                  <a:endParaRPr lang="pl-P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6BC-4296-9B0F-CEE11D3C99BF}"/>
                </c:ext>
              </c:extLst>
            </c:dLbl>
            <c:dLbl>
              <c:idx val="2"/>
              <c:layout>
                <c:manualLayout>
                  <c:x val="8.3333333333333332E-3"/>
                  <c:y val="-6.1576990376202977E-2"/>
                </c:manualLayout>
              </c:layout>
              <c:numFmt formatCode="0.0%" sourceLinked="0"/>
              <c:spPr>
                <a:noFill/>
                <a:ln w="25400">
                  <a:noFill/>
                </a:ln>
              </c:spPr>
              <c:txPr>
                <a:bodyPr/>
                <a:lstStyle/>
                <a:p>
                  <a:pPr>
                    <a:defRPr sz="900" b="1" i="0" u="none" strike="noStrike" baseline="0">
                      <a:solidFill>
                        <a:schemeClr val="tx1"/>
                      </a:solidFill>
                      <a:latin typeface="Calibri"/>
                      <a:ea typeface="Calibri"/>
                      <a:cs typeface="Calibri"/>
                    </a:defRPr>
                  </a:pPr>
                  <a:endParaRPr lang="pl-P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6BC-4296-9B0F-CEE11D3C99BF}"/>
                </c:ext>
              </c:extLst>
            </c:dLbl>
            <c:dLbl>
              <c:idx val="3"/>
              <c:layout>
                <c:manualLayout>
                  <c:x val="8.5339020122484691E-2"/>
                  <c:y val="-0.13878171478565179"/>
                </c:manualLayout>
              </c:layout>
              <c:numFmt formatCode="0.0%" sourceLinked="0"/>
              <c:spPr>
                <a:noFill/>
                <a:ln w="25400">
                  <a:noFill/>
                </a:ln>
              </c:spPr>
              <c:txPr>
                <a:bodyPr/>
                <a:lstStyle/>
                <a:p>
                  <a:pPr>
                    <a:defRPr sz="900" b="1" i="0" u="none" strike="noStrike" baseline="0">
                      <a:solidFill>
                        <a:schemeClr val="tx1"/>
                      </a:solidFill>
                      <a:latin typeface="Calibri"/>
                      <a:ea typeface="Calibri"/>
                      <a:cs typeface="Calibri"/>
                    </a:defRPr>
                  </a:pPr>
                  <a:endParaRPr lang="pl-P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6BC-4296-9B0F-CEE11D3C99BF}"/>
                </c:ext>
              </c:extLst>
            </c:dLbl>
            <c:dLbl>
              <c:idx val="5"/>
              <c:numFmt formatCode="0.0%" sourceLinked="0"/>
              <c:spPr>
                <a:noFill/>
                <a:ln w="25400">
                  <a:noFill/>
                </a:ln>
              </c:spPr>
              <c:txPr>
                <a:bodyPr/>
                <a:lstStyle/>
                <a:p>
                  <a:pPr>
                    <a:defRPr sz="900" b="1" i="0" u="none" strike="noStrike" baseline="0">
                      <a:solidFill>
                        <a:schemeClr val="tx1"/>
                      </a:solidFill>
                      <a:latin typeface="Calibri"/>
                      <a:ea typeface="Calibri"/>
                      <a:cs typeface="Calibri"/>
                    </a:defRPr>
                  </a:pPr>
                  <a:endParaRPr lang="pl-PL"/>
                </a:p>
              </c:txPr>
              <c:showLegendKey val="0"/>
              <c:showVal val="0"/>
              <c:showCatName val="1"/>
              <c:showSerName val="0"/>
              <c:showPercent val="1"/>
              <c:showBubbleSize val="0"/>
              <c:extLst>
                <c:ext xmlns:c16="http://schemas.microsoft.com/office/drawing/2014/chart" uri="{C3380CC4-5D6E-409C-BE32-E72D297353CC}">
                  <c16:uniqueId val="{0000000B-36BC-4296-9B0F-CEE11D3C99BF}"/>
                </c:ext>
              </c:extLst>
            </c:dLbl>
            <c:numFmt formatCode="0.0%" sourceLinked="0"/>
            <c:spPr>
              <a:noFill/>
              <a:ln w="25400">
                <a:noFill/>
              </a:ln>
            </c:spPr>
            <c:txPr>
              <a:bodyPr wrap="square" lIns="38100" tIns="19050" rIns="38100" bIns="19050" anchor="ctr">
                <a:spAutoFit/>
              </a:bodyPr>
              <a:lstStyle/>
              <a:p>
                <a:pPr>
                  <a:defRPr sz="900" b="1" i="0" u="none" strike="noStrike" baseline="0">
                    <a:solidFill>
                      <a:schemeClr val="tx1"/>
                    </a:solidFill>
                    <a:latin typeface="Calibri"/>
                    <a:ea typeface="Calibri"/>
                    <a:cs typeface="Calibri"/>
                  </a:defRPr>
                </a:pPr>
                <a:endParaRPr lang="pl-PL"/>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'struktura upraw'!$A$3:$A$9</c:f>
              <c:strCache>
                <c:ptCount val="7"/>
                <c:pt idx="0">
                  <c:v>Zboża</c:v>
                </c:pt>
                <c:pt idx="1">
                  <c:v>Kukurydza </c:v>
                </c:pt>
                <c:pt idx="2">
                  <c:v>Rzepak</c:v>
                </c:pt>
                <c:pt idx="3">
                  <c:v>Ziemniaki</c:v>
                </c:pt>
                <c:pt idx="4">
                  <c:v>Buraki cukrowe</c:v>
                </c:pt>
                <c:pt idx="5">
                  <c:v>Bobowate grubonasienne</c:v>
                </c:pt>
                <c:pt idx="6">
                  <c:v>Pozostałe</c:v>
                </c:pt>
              </c:strCache>
            </c:strRef>
          </c:cat>
          <c:val>
            <c:numRef>
              <c:f>'struktura upraw'!$G$3:$G$9</c:f>
              <c:numCache>
                <c:formatCode>General</c:formatCode>
                <c:ptCount val="7"/>
                <c:pt idx="0" formatCode="0.0">
                  <c:v>7891.4</c:v>
                </c:pt>
                <c:pt idx="1">
                  <c:v>1264.8</c:v>
                </c:pt>
                <c:pt idx="2">
                  <c:v>875.2</c:v>
                </c:pt>
                <c:pt idx="3">
                  <c:v>280</c:v>
                </c:pt>
                <c:pt idx="4">
                  <c:v>241.8</c:v>
                </c:pt>
                <c:pt idx="5">
                  <c:v>269.59100000000001</c:v>
                </c:pt>
                <c:pt idx="6" formatCode="0.0">
                  <c:v>74.90900000000147</c:v>
                </c:pt>
              </c:numCache>
            </c:numRef>
          </c:val>
          <c:extLst>
            <c:ext xmlns:c16="http://schemas.microsoft.com/office/drawing/2014/chart" uri="{C3380CC4-5D6E-409C-BE32-E72D297353CC}">
              <c16:uniqueId val="{0000000E-36BC-4296-9B0F-CEE11D3C99BF}"/>
            </c:ext>
          </c:extLst>
        </c:ser>
        <c:dLbls>
          <c:showLegendKey val="0"/>
          <c:showVal val="0"/>
          <c:showCatName val="0"/>
          <c:showSerName val="0"/>
          <c:showPercent val="0"/>
          <c:showBubbleSize val="0"/>
          <c:showLeaderLines val="1"/>
        </c:dLbls>
        <c:firstSliceAng val="101"/>
      </c:pieChart>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Calibri"/>
                <a:ea typeface="Calibri"/>
                <a:cs typeface="Calibri"/>
              </a:defRPr>
            </a:pPr>
            <a:r>
              <a:rPr lang="pl-PL" sz="1400" dirty="0"/>
              <a:t>Wartość rynku nasiennego zbóż 2020</a:t>
            </a:r>
          </a:p>
        </c:rich>
      </c:tx>
      <c:overlay val="0"/>
    </c:title>
    <c:autoTitleDeleted val="0"/>
    <c:plotArea>
      <c:layout>
        <c:manualLayout>
          <c:layoutTarget val="inner"/>
          <c:xMode val="edge"/>
          <c:yMode val="edge"/>
          <c:x val="0.11918041037233823"/>
          <c:y val="6.0659813356663747E-2"/>
          <c:w val="0.60716768572945901"/>
          <c:h val="0.8326195683872849"/>
        </c:manualLayout>
      </c:layout>
      <c:areaChart>
        <c:grouping val="stacked"/>
        <c:varyColors val="0"/>
        <c:ser>
          <c:idx val="0"/>
          <c:order val="0"/>
          <c:tx>
            <c:strRef>
              <c:f>'wartość rynku nasion zbóz'!$E$2</c:f>
              <c:strCache>
                <c:ptCount val="1"/>
                <c:pt idx="0">
                  <c:v>Pszenica ozima</c:v>
                </c:pt>
              </c:strCache>
            </c:strRef>
          </c:tx>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zbóz'!$E$183:$E$195</c:f>
              <c:numCache>
                <c:formatCode>0.0</c:formatCode>
                <c:ptCount val="13"/>
                <c:pt idx="0">
                  <c:v>68.551513680640241</c:v>
                </c:pt>
                <c:pt idx="1">
                  <c:v>57.10582306882921</c:v>
                </c:pt>
                <c:pt idx="2">
                  <c:v>74.669515365836034</c:v>
                </c:pt>
                <c:pt idx="3">
                  <c:v>163.29416194051279</c:v>
                </c:pt>
                <c:pt idx="4">
                  <c:v>137.89799471452125</c:v>
                </c:pt>
                <c:pt idx="5">
                  <c:v>159.96220430969856</c:v>
                </c:pt>
                <c:pt idx="6">
                  <c:v>206.52623228840233</c:v>
                </c:pt>
                <c:pt idx="7">
                  <c:v>221.32519846650001</c:v>
                </c:pt>
                <c:pt idx="8">
                  <c:v>200.01165234266048</c:v>
                </c:pt>
                <c:pt idx="9">
                  <c:v>194.74790748894458</c:v>
                </c:pt>
                <c:pt idx="10">
                  <c:v>220.79645738989851</c:v>
                </c:pt>
                <c:pt idx="11">
                  <c:v>168.58496492682295</c:v>
                </c:pt>
                <c:pt idx="12">
                  <c:v>182.32634305607499</c:v>
                </c:pt>
              </c:numCache>
            </c:numRef>
          </c:val>
          <c:extLst>
            <c:ext xmlns:c16="http://schemas.microsoft.com/office/drawing/2014/chart" uri="{C3380CC4-5D6E-409C-BE32-E72D297353CC}">
              <c16:uniqueId val="{00000000-8452-4630-B9FC-7A2515594766}"/>
            </c:ext>
          </c:extLst>
        </c:ser>
        <c:ser>
          <c:idx val="1"/>
          <c:order val="1"/>
          <c:tx>
            <c:strRef>
              <c:f>'wartość rynku nasion zbóz'!$F$2</c:f>
              <c:strCache>
                <c:ptCount val="1"/>
                <c:pt idx="0">
                  <c:v>Pszenica jara</c:v>
                </c:pt>
              </c:strCache>
            </c:strRef>
          </c:tx>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zbóz'!$F$183:$F$195</c:f>
              <c:numCache>
                <c:formatCode>0.0</c:formatCode>
                <c:ptCount val="13"/>
                <c:pt idx="0">
                  <c:v>26.701705543103355</c:v>
                </c:pt>
                <c:pt idx="1">
                  <c:v>19.623604065323487</c:v>
                </c:pt>
                <c:pt idx="2">
                  <c:v>22.479326425760387</c:v>
                </c:pt>
                <c:pt idx="3">
                  <c:v>24.940556111446622</c:v>
                </c:pt>
                <c:pt idx="4">
                  <c:v>125.19755904392458</c:v>
                </c:pt>
                <c:pt idx="5">
                  <c:v>27.619919216119978</c:v>
                </c:pt>
                <c:pt idx="6">
                  <c:v>39.73459524313926</c:v>
                </c:pt>
                <c:pt idx="7">
                  <c:v>28.44060594197758</c:v>
                </c:pt>
                <c:pt idx="8">
                  <c:v>49.031534538466062</c:v>
                </c:pt>
                <c:pt idx="9">
                  <c:v>33.802242194368418</c:v>
                </c:pt>
                <c:pt idx="10">
                  <c:v>60.19153163187962</c:v>
                </c:pt>
                <c:pt idx="11">
                  <c:v>38.32763235431964</c:v>
                </c:pt>
                <c:pt idx="12">
                  <c:v>31.86475795201833</c:v>
                </c:pt>
              </c:numCache>
            </c:numRef>
          </c:val>
          <c:extLst>
            <c:ext xmlns:c16="http://schemas.microsoft.com/office/drawing/2014/chart" uri="{C3380CC4-5D6E-409C-BE32-E72D297353CC}">
              <c16:uniqueId val="{00000001-8452-4630-B9FC-7A2515594766}"/>
            </c:ext>
          </c:extLst>
        </c:ser>
        <c:ser>
          <c:idx val="2"/>
          <c:order val="2"/>
          <c:tx>
            <c:strRef>
              <c:f>'wartość rynku nasion zbóz'!$G$2</c:f>
              <c:strCache>
                <c:ptCount val="1"/>
                <c:pt idx="0">
                  <c:v>Jęczmień  ozimy </c:v>
                </c:pt>
              </c:strCache>
            </c:strRef>
          </c:tx>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zbóz'!$G$183:$G$195</c:f>
              <c:numCache>
                <c:formatCode>0.0</c:formatCode>
                <c:ptCount val="13"/>
                <c:pt idx="0">
                  <c:v>5.9804959755103315</c:v>
                </c:pt>
                <c:pt idx="1">
                  <c:v>7.5459655775646404</c:v>
                </c:pt>
                <c:pt idx="2">
                  <c:v>10.090890797507706</c:v>
                </c:pt>
                <c:pt idx="3">
                  <c:v>28.537498069643462</c:v>
                </c:pt>
                <c:pt idx="4">
                  <c:v>19.881279904940243</c:v>
                </c:pt>
                <c:pt idx="5">
                  <c:v>25.251663502830965</c:v>
                </c:pt>
                <c:pt idx="6">
                  <c:v>33.003523930219693</c:v>
                </c:pt>
                <c:pt idx="7">
                  <c:v>28.019576011334095</c:v>
                </c:pt>
                <c:pt idx="8">
                  <c:v>19.124244566030484</c:v>
                </c:pt>
                <c:pt idx="9">
                  <c:v>21.659245498100404</c:v>
                </c:pt>
                <c:pt idx="10">
                  <c:v>29.478951580743733</c:v>
                </c:pt>
                <c:pt idx="11">
                  <c:v>9.3323111807147221</c:v>
                </c:pt>
                <c:pt idx="12">
                  <c:v>44.85180335374065</c:v>
                </c:pt>
              </c:numCache>
            </c:numRef>
          </c:val>
          <c:extLst>
            <c:ext xmlns:c16="http://schemas.microsoft.com/office/drawing/2014/chart" uri="{C3380CC4-5D6E-409C-BE32-E72D297353CC}">
              <c16:uniqueId val="{00000002-8452-4630-B9FC-7A2515594766}"/>
            </c:ext>
          </c:extLst>
        </c:ser>
        <c:ser>
          <c:idx val="3"/>
          <c:order val="3"/>
          <c:tx>
            <c:strRef>
              <c:f>'wartość rynku nasion zbóz'!$H$2</c:f>
              <c:strCache>
                <c:ptCount val="1"/>
                <c:pt idx="0">
                  <c:v>Jęczmień  jary</c:v>
                </c:pt>
              </c:strCache>
            </c:strRef>
          </c:tx>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zbóz'!$H$183:$H$195</c:f>
              <c:numCache>
                <c:formatCode>0.0</c:formatCode>
                <c:ptCount val="13"/>
                <c:pt idx="0">
                  <c:v>35.008505159225081</c:v>
                </c:pt>
                <c:pt idx="1">
                  <c:v>23.408574375355695</c:v>
                </c:pt>
                <c:pt idx="2">
                  <c:v>19.458691840699679</c:v>
                </c:pt>
                <c:pt idx="3">
                  <c:v>52.730705356613157</c:v>
                </c:pt>
                <c:pt idx="4">
                  <c:v>100.94937124779618</c:v>
                </c:pt>
                <c:pt idx="5">
                  <c:v>74.373440276979423</c:v>
                </c:pt>
                <c:pt idx="6">
                  <c:v>68.213194420186852</c:v>
                </c:pt>
                <c:pt idx="7">
                  <c:v>51.348221794364598</c:v>
                </c:pt>
                <c:pt idx="8">
                  <c:v>68.054303217345918</c:v>
                </c:pt>
                <c:pt idx="9">
                  <c:v>58.814463367343571</c:v>
                </c:pt>
                <c:pt idx="10">
                  <c:v>112.68995342542453</c:v>
                </c:pt>
                <c:pt idx="11">
                  <c:v>118.79362968507856</c:v>
                </c:pt>
                <c:pt idx="12">
                  <c:v>52.98391821214927</c:v>
                </c:pt>
              </c:numCache>
            </c:numRef>
          </c:val>
          <c:extLst>
            <c:ext xmlns:c16="http://schemas.microsoft.com/office/drawing/2014/chart" uri="{C3380CC4-5D6E-409C-BE32-E72D297353CC}">
              <c16:uniqueId val="{00000003-8452-4630-B9FC-7A2515594766}"/>
            </c:ext>
          </c:extLst>
        </c:ser>
        <c:ser>
          <c:idx val="4"/>
          <c:order val="4"/>
          <c:tx>
            <c:strRef>
              <c:f>'wartość rynku nasion zbóz'!$I$2</c:f>
              <c:strCache>
                <c:ptCount val="1"/>
                <c:pt idx="0">
                  <c:v>Żyto</c:v>
                </c:pt>
              </c:strCache>
            </c:strRef>
          </c:tx>
          <c:spPr>
            <a:solidFill>
              <a:schemeClr val="accent3">
                <a:lumMod val="60000"/>
                <a:lumOff val="40000"/>
              </a:schemeClr>
            </a:solidFill>
          </c:spPr>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zbóz'!$I$183:$I$195</c:f>
              <c:numCache>
                <c:formatCode>0.0</c:formatCode>
                <c:ptCount val="13"/>
                <c:pt idx="0">
                  <c:v>13.521003408776318</c:v>
                </c:pt>
                <c:pt idx="1">
                  <c:v>10.517186332506743</c:v>
                </c:pt>
                <c:pt idx="2">
                  <c:v>10.674451385779639</c:v>
                </c:pt>
                <c:pt idx="3">
                  <c:v>33.098256561200103</c:v>
                </c:pt>
                <c:pt idx="4">
                  <c:v>49.933237228206309</c:v>
                </c:pt>
                <c:pt idx="5">
                  <c:v>29.020479518079615</c:v>
                </c:pt>
                <c:pt idx="6">
                  <c:v>31.747985110022707</c:v>
                </c:pt>
                <c:pt idx="7">
                  <c:v>26.153686315066263</c:v>
                </c:pt>
                <c:pt idx="8">
                  <c:v>28.907299404330715</c:v>
                </c:pt>
                <c:pt idx="9">
                  <c:v>29.971011102970298</c:v>
                </c:pt>
                <c:pt idx="10">
                  <c:v>108.09037103459606</c:v>
                </c:pt>
                <c:pt idx="11">
                  <c:v>47.685209154216821</c:v>
                </c:pt>
                <c:pt idx="12">
                  <c:v>41.585278436715321</c:v>
                </c:pt>
              </c:numCache>
            </c:numRef>
          </c:val>
          <c:extLst>
            <c:ext xmlns:c16="http://schemas.microsoft.com/office/drawing/2014/chart" uri="{C3380CC4-5D6E-409C-BE32-E72D297353CC}">
              <c16:uniqueId val="{00000004-8452-4630-B9FC-7A2515594766}"/>
            </c:ext>
          </c:extLst>
        </c:ser>
        <c:ser>
          <c:idx val="5"/>
          <c:order val="5"/>
          <c:tx>
            <c:strRef>
              <c:f>'wartość rynku nasion zbóz'!$J$2</c:f>
              <c:strCache>
                <c:ptCount val="1"/>
                <c:pt idx="0">
                  <c:v>Owies</c:v>
                </c:pt>
              </c:strCache>
            </c:strRef>
          </c:tx>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zbóz'!$J$183:$J$195</c:f>
              <c:numCache>
                <c:formatCode>0.0</c:formatCode>
                <c:ptCount val="13"/>
                <c:pt idx="0">
                  <c:v>14.529802441547522</c:v>
                </c:pt>
                <c:pt idx="1">
                  <c:v>11.002064681285146</c:v>
                </c:pt>
                <c:pt idx="2">
                  <c:v>11.6899656571434</c:v>
                </c:pt>
                <c:pt idx="3">
                  <c:v>18.104972142417228</c:v>
                </c:pt>
                <c:pt idx="4">
                  <c:v>22.275212827030817</c:v>
                </c:pt>
                <c:pt idx="5">
                  <c:v>20.905773371468374</c:v>
                </c:pt>
                <c:pt idx="6">
                  <c:v>21.971744725796896</c:v>
                </c:pt>
                <c:pt idx="7">
                  <c:v>18.713865221600823</c:v>
                </c:pt>
                <c:pt idx="8">
                  <c:v>21.167235833821046</c:v>
                </c:pt>
                <c:pt idx="9">
                  <c:v>25.137213868370061</c:v>
                </c:pt>
                <c:pt idx="10">
                  <c:v>35.985836188144454</c:v>
                </c:pt>
                <c:pt idx="11">
                  <c:v>40.155462510696431</c:v>
                </c:pt>
                <c:pt idx="12">
                  <c:v>26.268292981869916</c:v>
                </c:pt>
              </c:numCache>
            </c:numRef>
          </c:val>
          <c:extLst>
            <c:ext xmlns:c16="http://schemas.microsoft.com/office/drawing/2014/chart" uri="{C3380CC4-5D6E-409C-BE32-E72D297353CC}">
              <c16:uniqueId val="{00000005-8452-4630-B9FC-7A2515594766}"/>
            </c:ext>
          </c:extLst>
        </c:ser>
        <c:ser>
          <c:idx val="6"/>
          <c:order val="6"/>
          <c:tx>
            <c:strRef>
              <c:f>'wartość rynku nasion zbóz'!$K$2</c:f>
              <c:strCache>
                <c:ptCount val="1"/>
                <c:pt idx="0">
                  <c:v>Pszenżyto ozime</c:v>
                </c:pt>
              </c:strCache>
            </c:strRef>
          </c:tx>
          <c:spPr>
            <a:solidFill>
              <a:schemeClr val="tx2">
                <a:lumMod val="60000"/>
                <a:lumOff val="40000"/>
              </a:schemeClr>
            </a:solidFill>
          </c:spPr>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zbóz'!$K$183:$K$195</c:f>
              <c:numCache>
                <c:formatCode>0.0</c:formatCode>
                <c:ptCount val="13"/>
                <c:pt idx="0">
                  <c:v>29.505825032841937</c:v>
                </c:pt>
                <c:pt idx="1">
                  <c:v>27.136988610744513</c:v>
                </c:pt>
                <c:pt idx="2">
                  <c:v>33.118531515104692</c:v>
                </c:pt>
                <c:pt idx="3">
                  <c:v>54.023632705639372</c:v>
                </c:pt>
                <c:pt idx="4">
                  <c:v>59.46737980549414</c:v>
                </c:pt>
                <c:pt idx="5">
                  <c:v>68.081618078611683</c:v>
                </c:pt>
                <c:pt idx="6">
                  <c:v>67.928219574296008</c:v>
                </c:pt>
                <c:pt idx="7">
                  <c:v>74.097003441265613</c:v>
                </c:pt>
                <c:pt idx="8">
                  <c:v>66.381738797370602</c:v>
                </c:pt>
                <c:pt idx="9">
                  <c:v>65.841093766371785</c:v>
                </c:pt>
                <c:pt idx="10">
                  <c:v>86.880000486765198</c:v>
                </c:pt>
                <c:pt idx="11">
                  <c:v>88.313533302040085</c:v>
                </c:pt>
                <c:pt idx="12">
                  <c:v>87.798001082712531</c:v>
                </c:pt>
              </c:numCache>
            </c:numRef>
          </c:val>
          <c:extLst>
            <c:ext xmlns:c16="http://schemas.microsoft.com/office/drawing/2014/chart" uri="{C3380CC4-5D6E-409C-BE32-E72D297353CC}">
              <c16:uniqueId val="{00000006-8452-4630-B9FC-7A2515594766}"/>
            </c:ext>
          </c:extLst>
        </c:ser>
        <c:ser>
          <c:idx val="7"/>
          <c:order val="7"/>
          <c:tx>
            <c:strRef>
              <c:f>'wartość rynku nasion zbóz'!$L$2</c:f>
              <c:strCache>
                <c:ptCount val="1"/>
                <c:pt idx="0">
                  <c:v>Pszenżyto jare</c:v>
                </c:pt>
              </c:strCache>
            </c:strRef>
          </c:tx>
          <c:spPr>
            <a:ln w="25400">
              <a:noFill/>
            </a:ln>
          </c:spPr>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zbóz'!$L$183:$L$195</c:f>
              <c:numCache>
                <c:formatCode>0.0</c:formatCode>
                <c:ptCount val="13"/>
                <c:pt idx="0">
                  <c:v>2.8355807671831554</c:v>
                </c:pt>
                <c:pt idx="1">
                  <c:v>2.4157239067594327</c:v>
                </c:pt>
                <c:pt idx="2">
                  <c:v>2.7566308830615376</c:v>
                </c:pt>
                <c:pt idx="3">
                  <c:v>4.5671438034677792</c:v>
                </c:pt>
                <c:pt idx="4">
                  <c:v>16.357045021454937</c:v>
                </c:pt>
                <c:pt idx="5">
                  <c:v>12.293412257040698</c:v>
                </c:pt>
                <c:pt idx="6">
                  <c:v>7.2803528069697565</c:v>
                </c:pt>
                <c:pt idx="7">
                  <c:v>6.5988406946438767</c:v>
                </c:pt>
                <c:pt idx="8">
                  <c:v>9.7010935085607937</c:v>
                </c:pt>
                <c:pt idx="9">
                  <c:v>12.948225631314996</c:v>
                </c:pt>
                <c:pt idx="10">
                  <c:v>8.962675576316629</c:v>
                </c:pt>
                <c:pt idx="11">
                  <c:v>8.7905855007928881</c:v>
                </c:pt>
                <c:pt idx="12">
                  <c:v>5.3760218739046133</c:v>
                </c:pt>
              </c:numCache>
            </c:numRef>
          </c:val>
          <c:extLst>
            <c:ext xmlns:c16="http://schemas.microsoft.com/office/drawing/2014/chart" uri="{C3380CC4-5D6E-409C-BE32-E72D297353CC}">
              <c16:uniqueId val="{00000007-8452-4630-B9FC-7A2515594766}"/>
            </c:ext>
          </c:extLst>
        </c:ser>
        <c:ser>
          <c:idx val="8"/>
          <c:order val="8"/>
          <c:tx>
            <c:strRef>
              <c:f>'wartość rynku nasion zbóz'!$O$2</c:f>
              <c:strCache>
                <c:ptCount val="1"/>
                <c:pt idx="0">
                  <c:v>Kukurydza na kiszonkę</c:v>
                </c:pt>
              </c:strCache>
            </c:strRef>
          </c:tx>
          <c:spPr>
            <a:solidFill>
              <a:srgbClr val="FFC000"/>
            </a:solidFill>
            <a:ln w="25400">
              <a:noFill/>
            </a:ln>
          </c:spPr>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zbóz'!$O$183:$O$195</c:f>
              <c:numCache>
                <c:formatCode>0.0</c:formatCode>
                <c:ptCount val="13"/>
                <c:pt idx="0">
                  <c:v>136.5633</c:v>
                </c:pt>
                <c:pt idx="1">
                  <c:v>139.74911099999997</c:v>
                </c:pt>
                <c:pt idx="2">
                  <c:v>131.729805</c:v>
                </c:pt>
                <c:pt idx="3">
                  <c:v>149.50072800000001</c:v>
                </c:pt>
                <c:pt idx="4">
                  <c:v>178.16549399999997</c:v>
                </c:pt>
                <c:pt idx="5">
                  <c:v>162.08864100000002</c:v>
                </c:pt>
                <c:pt idx="6">
                  <c:v>189.96330600000002</c:v>
                </c:pt>
                <c:pt idx="7">
                  <c:v>194.863968</c:v>
                </c:pt>
                <c:pt idx="8">
                  <c:v>194.863968</c:v>
                </c:pt>
                <c:pt idx="9">
                  <c:v>219.92510700000005</c:v>
                </c:pt>
                <c:pt idx="10">
                  <c:v>243.64071000000001</c:v>
                </c:pt>
                <c:pt idx="11">
                  <c:v>259.15679999999998</c:v>
                </c:pt>
                <c:pt idx="12">
                  <c:v>270</c:v>
                </c:pt>
              </c:numCache>
            </c:numRef>
          </c:val>
          <c:extLst>
            <c:ext xmlns:c16="http://schemas.microsoft.com/office/drawing/2014/chart" uri="{C3380CC4-5D6E-409C-BE32-E72D297353CC}">
              <c16:uniqueId val="{00000008-8452-4630-B9FC-7A2515594766}"/>
            </c:ext>
          </c:extLst>
        </c:ser>
        <c:ser>
          <c:idx val="9"/>
          <c:order val="9"/>
          <c:tx>
            <c:strRef>
              <c:f>'wartość rynku nasion zbóz'!$O$2</c:f>
              <c:strCache>
                <c:ptCount val="1"/>
                <c:pt idx="0">
                  <c:v>Kukurydza na kiszonkę</c:v>
                </c:pt>
              </c:strCache>
            </c:strRef>
          </c:tx>
          <c:spPr>
            <a:solidFill>
              <a:srgbClr val="92D050"/>
            </a:solidFill>
            <a:ln w="25400">
              <a:noFill/>
            </a:ln>
          </c:spPr>
          <c:cat>
            <c:numRef>
              <c:f>'wartość rynku nasion zbóz'!$B$183:$B$195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'wartość rynku nasion zbóz'!$O$183:$O$195</c:f>
              <c:numCache>
                <c:formatCode>0.0</c:formatCode>
                <c:ptCount val="13"/>
                <c:pt idx="0">
                  <c:v>136.5633</c:v>
                </c:pt>
                <c:pt idx="1">
                  <c:v>139.74911099999997</c:v>
                </c:pt>
                <c:pt idx="2">
                  <c:v>131.729805</c:v>
                </c:pt>
                <c:pt idx="3">
                  <c:v>149.50072800000001</c:v>
                </c:pt>
                <c:pt idx="4">
                  <c:v>178.16549399999997</c:v>
                </c:pt>
                <c:pt idx="5">
                  <c:v>162.08864100000002</c:v>
                </c:pt>
                <c:pt idx="6">
                  <c:v>189.96330600000002</c:v>
                </c:pt>
                <c:pt idx="7">
                  <c:v>194.863968</c:v>
                </c:pt>
                <c:pt idx="8">
                  <c:v>194.863968</c:v>
                </c:pt>
                <c:pt idx="9">
                  <c:v>219.92510700000005</c:v>
                </c:pt>
                <c:pt idx="10">
                  <c:v>243.64071000000001</c:v>
                </c:pt>
                <c:pt idx="11">
                  <c:v>259.15679999999998</c:v>
                </c:pt>
                <c:pt idx="12">
                  <c:v>270</c:v>
                </c:pt>
              </c:numCache>
            </c:numRef>
          </c:val>
          <c:extLst>
            <c:ext xmlns:c16="http://schemas.microsoft.com/office/drawing/2014/chart" uri="{C3380CC4-5D6E-409C-BE32-E72D297353CC}">
              <c16:uniqueId val="{00000009-8452-4630-B9FC-7A2515594766}"/>
            </c:ext>
          </c:extLst>
        </c:ser>
        <c:dLbls>
          <c:showLegendKey val="0"/>
          <c:showVal val="0"/>
          <c:showCatName val="0"/>
          <c:showSerName val="0"/>
          <c:showPercent val="0"/>
          <c:showBubbleSize val="0"/>
        </c:dLbls>
        <c:axId val="863383375"/>
        <c:axId val="1"/>
      </c:areaChart>
      <c:catAx>
        <c:axId val="863383375"/>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tickMarkSkip val="5"/>
        <c:noMultiLvlLbl val="0"/>
      </c:catAx>
      <c:valAx>
        <c:axId val="1"/>
        <c:scaling>
          <c:orientation val="minMax"/>
        </c:scaling>
        <c:delete val="0"/>
        <c:axPos val="l"/>
        <c:majorGridlines/>
        <c:title>
          <c:tx>
            <c:rich>
              <a:bodyPr/>
              <a:lstStyle/>
              <a:p>
                <a:pPr>
                  <a:defRPr sz="1000" b="1" i="0" u="none" strike="noStrike" baseline="0">
                    <a:solidFill>
                      <a:srgbClr val="000000"/>
                    </a:solidFill>
                    <a:latin typeface="Calibri"/>
                    <a:ea typeface="Calibri"/>
                    <a:cs typeface="Calibri"/>
                  </a:defRPr>
                </a:pPr>
                <a:r>
                  <a:rPr lang="pl-PL"/>
                  <a:t>mln zł</a:t>
                </a:r>
              </a:p>
            </c:rich>
          </c:tx>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863383375"/>
        <c:crosses val="autoZero"/>
        <c:crossBetween val="midCat"/>
      </c:valAx>
    </c:plotArea>
    <c:legend>
      <c:legendPos val="r"/>
      <c:layout>
        <c:manualLayout>
          <c:xMode val="edge"/>
          <c:yMode val="edge"/>
          <c:x val="0.74335629921259838"/>
          <c:y val="0.13084536307961506"/>
          <c:w val="0.23834076990376207"/>
          <c:h val="0.75469798046077574"/>
        </c:manualLayout>
      </c:layout>
      <c:overlay val="0"/>
      <c:txPr>
        <a:bodyPr/>
        <a:lstStyle/>
        <a:p>
          <a:pPr>
            <a:defRPr sz="710" b="1" i="0" u="none" strike="noStrike" baseline="0">
              <a:solidFill>
                <a:srgbClr val="000000"/>
              </a:solidFill>
              <a:latin typeface="Calibri"/>
              <a:ea typeface="Calibri"/>
              <a:cs typeface="Calibri"/>
            </a:defRPr>
          </a:pPr>
          <a:endParaRPr lang="pl-PL"/>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Pszenżyto ozime</a:t>
            </a:r>
          </a:p>
        </c:rich>
      </c:tx>
      <c:overlay val="0"/>
    </c:title>
    <c:autoTitleDeleted val="0"/>
    <c:plotArea>
      <c:layout/>
      <c:areaChart>
        <c:grouping val="percentStacked"/>
        <c:varyColors val="0"/>
        <c:ser>
          <c:idx val="0"/>
          <c:order val="0"/>
          <c:tx>
            <c:strRef>
              <c:f>Arkusz1!$C$14</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Arkusz1!$AN$14:$AX$14</c:f>
              <c:numCache>
                <c:formatCode>0.00</c:formatCode>
                <c:ptCount val="11"/>
                <c:pt idx="0">
                  <c:v>7.4925099999999993</c:v>
                </c:pt>
                <c:pt idx="1">
                  <c:v>8.6525300000000005</c:v>
                </c:pt>
                <c:pt idx="2">
                  <c:v>9.6701899999999998</c:v>
                </c:pt>
                <c:pt idx="3">
                  <c:v>12.69759</c:v>
                </c:pt>
                <c:pt idx="4">
                  <c:v>11.021030000000001</c:v>
                </c:pt>
                <c:pt idx="5">
                  <c:v>11.094709999999999</c:v>
                </c:pt>
                <c:pt idx="6">
                  <c:v>9.5089400000000008</c:v>
                </c:pt>
                <c:pt idx="7">
                  <c:v>11.6204</c:v>
                </c:pt>
                <c:pt idx="8">
                  <c:v>12.673579999999999</c:v>
                </c:pt>
                <c:pt idx="9">
                  <c:v>13.026910000000001</c:v>
                </c:pt>
                <c:pt idx="10">
                  <c:v>12.7179</c:v>
                </c:pt>
              </c:numCache>
            </c:numRef>
          </c:val>
          <c:extLst>
            <c:ext xmlns:c16="http://schemas.microsoft.com/office/drawing/2014/chart" uri="{C3380CC4-5D6E-409C-BE32-E72D297353CC}">
              <c16:uniqueId val="{00000000-1BA6-41D7-96F8-4066B4191D12}"/>
            </c:ext>
          </c:extLst>
        </c:ser>
        <c:ser>
          <c:idx val="1"/>
          <c:order val="1"/>
          <c:tx>
            <c:strRef>
              <c:f>Arkusz1!$C$15</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Arkusz1!$AN$15:$AX$15</c:f>
              <c:numCache>
                <c:formatCode>0.00</c:formatCode>
                <c:ptCount val="11"/>
                <c:pt idx="0">
                  <c:v>0.68603999999999998</c:v>
                </c:pt>
                <c:pt idx="1">
                  <c:v>1.5079700000000009</c:v>
                </c:pt>
                <c:pt idx="2">
                  <c:v>1.2476099999999992</c:v>
                </c:pt>
                <c:pt idx="3">
                  <c:v>2.0231399999999997</c:v>
                </c:pt>
                <c:pt idx="4">
                  <c:v>1.4090900000000002</c:v>
                </c:pt>
                <c:pt idx="5">
                  <c:v>1.62975</c:v>
                </c:pt>
                <c:pt idx="6">
                  <c:v>1.3321800000000001</c:v>
                </c:pt>
                <c:pt idx="7">
                  <c:v>1.1299800000000002</c:v>
                </c:pt>
                <c:pt idx="8">
                  <c:v>1.0894800000000002</c:v>
                </c:pt>
                <c:pt idx="9">
                  <c:v>1.20716</c:v>
                </c:pt>
                <c:pt idx="10">
                  <c:v>1.6440699999999995</c:v>
                </c:pt>
              </c:numCache>
            </c:numRef>
          </c:val>
          <c:extLst>
            <c:ext xmlns:c16="http://schemas.microsoft.com/office/drawing/2014/chart" uri="{C3380CC4-5D6E-409C-BE32-E72D297353CC}">
              <c16:uniqueId val="{00000001-1BA6-41D7-96F8-4066B4191D12}"/>
            </c:ext>
          </c:extLst>
        </c:ser>
        <c:dLbls>
          <c:showLegendKey val="0"/>
          <c:showVal val="0"/>
          <c:showCatName val="0"/>
          <c:showSerName val="0"/>
          <c:showPercent val="0"/>
          <c:showBubbleSize val="0"/>
        </c:dLbls>
        <c:axId val="471592735"/>
        <c:axId val="1"/>
      </c:areaChart>
      <c:catAx>
        <c:axId val="471592735"/>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max val="1"/>
          <c:min val="0"/>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471592735"/>
        <c:crosses val="autoZero"/>
        <c:crossBetween val="midCat"/>
      </c:valAx>
    </c:plotArea>
    <c:legend>
      <c:legendPos val="r"/>
      <c:layout>
        <c:manualLayout>
          <c:xMode val="edge"/>
          <c:yMode val="edge"/>
          <c:x val="0.77872010582010587"/>
          <c:y val="0.42368194444444446"/>
          <c:w val="0.19971613756613757"/>
          <c:h val="0.27690208333333333"/>
        </c:manualLayout>
      </c:layout>
      <c:overlay val="0"/>
      <c:txPr>
        <a:bodyPr/>
        <a:lstStyle/>
        <a:p>
          <a:pPr>
            <a:defRPr sz="900" b="1" i="0" u="none" strike="noStrike" baseline="0">
              <a:solidFill>
                <a:srgbClr val="000000"/>
              </a:solidFill>
              <a:latin typeface="Calibri"/>
              <a:ea typeface="Calibri"/>
              <a:cs typeface="Calibri"/>
            </a:defRPr>
          </a:pPr>
          <a:endParaRPr lang="pl-PL"/>
        </a:p>
      </c:txPr>
    </c:legend>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dirty="0"/>
              <a:t>Pszenica ozima</a:t>
            </a:r>
          </a:p>
        </c:rich>
      </c:tx>
      <c:overlay val="0"/>
    </c:title>
    <c:autoTitleDeleted val="0"/>
    <c:plotArea>
      <c:layout/>
      <c:areaChart>
        <c:grouping val="percentStacked"/>
        <c:varyColors val="0"/>
        <c:ser>
          <c:idx val="1"/>
          <c:order val="0"/>
          <c:tx>
            <c:strRef>
              <c:f>Arkusz1!$C$2</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Arkusz1!$AN$2:$AX$2</c:f>
              <c:numCache>
                <c:formatCode>0.00</c:formatCode>
                <c:ptCount val="11"/>
                <c:pt idx="0">
                  <c:v>10.430660000000005</c:v>
                </c:pt>
                <c:pt idx="1">
                  <c:v>10.821656009881599</c:v>
                </c:pt>
                <c:pt idx="2">
                  <c:v>12.480549999999999</c:v>
                </c:pt>
                <c:pt idx="3">
                  <c:v>13.968720000000001</c:v>
                </c:pt>
                <c:pt idx="4">
                  <c:v>10.117779999999993</c:v>
                </c:pt>
                <c:pt idx="5">
                  <c:v>10.41272</c:v>
                </c:pt>
                <c:pt idx="6">
                  <c:v>9.2081699999999991</c:v>
                </c:pt>
                <c:pt idx="7">
                  <c:v>10.250060000000001</c:v>
                </c:pt>
                <c:pt idx="8">
                  <c:v>10.590649999999997</c:v>
                </c:pt>
                <c:pt idx="9">
                  <c:v>13.031630000000002</c:v>
                </c:pt>
                <c:pt idx="10">
                  <c:v>10.534802005483492</c:v>
                </c:pt>
              </c:numCache>
            </c:numRef>
          </c:val>
          <c:extLst>
            <c:ext xmlns:c16="http://schemas.microsoft.com/office/drawing/2014/chart" uri="{C3380CC4-5D6E-409C-BE32-E72D297353CC}">
              <c16:uniqueId val="{00000000-0FE7-4A36-9413-12B4E8D71420}"/>
            </c:ext>
          </c:extLst>
        </c:ser>
        <c:ser>
          <c:idx val="0"/>
          <c:order val="1"/>
          <c:tx>
            <c:strRef>
              <c:f>Arkusz1!$C$3</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Arkusz1!$AN$3:$AX$3</c:f>
              <c:numCache>
                <c:formatCode>0.00</c:formatCode>
                <c:ptCount val="11"/>
                <c:pt idx="0">
                  <c:v>9.6353399999999922</c:v>
                </c:pt>
                <c:pt idx="1">
                  <c:v>10.2443439901184</c:v>
                </c:pt>
                <c:pt idx="2">
                  <c:v>11.35467</c:v>
                </c:pt>
                <c:pt idx="3">
                  <c:v>17.882619999999999</c:v>
                </c:pt>
                <c:pt idx="4">
                  <c:v>17.440780000000007</c:v>
                </c:pt>
                <c:pt idx="5">
                  <c:v>21.073840000000001</c:v>
                </c:pt>
                <c:pt idx="6">
                  <c:v>17.451640000000001</c:v>
                </c:pt>
                <c:pt idx="7">
                  <c:v>18.133469999999999</c:v>
                </c:pt>
                <c:pt idx="8">
                  <c:v>17.099570000000003</c:v>
                </c:pt>
                <c:pt idx="9">
                  <c:v>15.112629999999998</c:v>
                </c:pt>
                <c:pt idx="10">
                  <c:v>14.15719799451651</c:v>
                </c:pt>
              </c:numCache>
            </c:numRef>
          </c:val>
          <c:extLst>
            <c:ext xmlns:c16="http://schemas.microsoft.com/office/drawing/2014/chart" uri="{C3380CC4-5D6E-409C-BE32-E72D297353CC}">
              <c16:uniqueId val="{00000001-0FE7-4A36-9413-12B4E8D71420}"/>
            </c:ext>
          </c:extLst>
        </c:ser>
        <c:dLbls>
          <c:showLegendKey val="0"/>
          <c:showVal val="0"/>
          <c:showCatName val="0"/>
          <c:showSerName val="0"/>
          <c:showPercent val="0"/>
          <c:showBubbleSize val="0"/>
        </c:dLbls>
        <c:axId val="545253343"/>
        <c:axId val="1"/>
      </c:areaChart>
      <c:catAx>
        <c:axId val="5452533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53343"/>
        <c:crosses val="autoZero"/>
        <c:crossBetween val="midCat"/>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Jęczmień ozimy</a:t>
            </a:r>
          </a:p>
        </c:rich>
      </c:tx>
      <c:overlay val="0"/>
    </c:title>
    <c:autoTitleDeleted val="0"/>
    <c:plotArea>
      <c:layout/>
      <c:areaChart>
        <c:grouping val="percentStacked"/>
        <c:varyColors val="0"/>
        <c:ser>
          <c:idx val="0"/>
          <c:order val="0"/>
          <c:tx>
            <c:strRef>
              <c:f>Arkusz1!$C$6</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Arkusz1!$AN$6:$AX$6</c:f>
              <c:numCache>
                <c:formatCode>0.00</c:formatCode>
                <c:ptCount val="11"/>
                <c:pt idx="0">
                  <c:v>0.27557000000000004</c:v>
                </c:pt>
                <c:pt idx="1">
                  <c:v>0.24568000000000001</c:v>
                </c:pt>
                <c:pt idx="2">
                  <c:v>0.18041000000000001</c:v>
                </c:pt>
                <c:pt idx="3">
                  <c:v>0.21824000000000005</c:v>
                </c:pt>
                <c:pt idx="4">
                  <c:v>0.14135</c:v>
                </c:pt>
                <c:pt idx="5">
                  <c:v>8.8800698565909761E-2</c:v>
                </c:pt>
                <c:pt idx="6">
                  <c:v>7.039999999999999E-2</c:v>
                </c:pt>
                <c:pt idx="7">
                  <c:v>6.5589999999999996E-2</c:v>
                </c:pt>
                <c:pt idx="8">
                  <c:v>6.0009999999999994E-2</c:v>
                </c:pt>
                <c:pt idx="9">
                  <c:v>7.6469999999999996E-2</c:v>
                </c:pt>
                <c:pt idx="10">
                  <c:v>1.6725276584431514E-2</c:v>
                </c:pt>
              </c:numCache>
            </c:numRef>
          </c:val>
          <c:extLst>
            <c:ext xmlns:c16="http://schemas.microsoft.com/office/drawing/2014/chart" uri="{C3380CC4-5D6E-409C-BE32-E72D297353CC}">
              <c16:uniqueId val="{00000000-3D00-4306-8AD7-B3BB13CAAF1D}"/>
            </c:ext>
          </c:extLst>
        </c:ser>
        <c:ser>
          <c:idx val="1"/>
          <c:order val="1"/>
          <c:tx>
            <c:strRef>
              <c:f>Arkusz1!$C$7</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Arkusz1!$AN$7:$AX$7</c:f>
              <c:numCache>
                <c:formatCode>0.00</c:formatCode>
                <c:ptCount val="11"/>
                <c:pt idx="0">
                  <c:v>2.4762</c:v>
                </c:pt>
                <c:pt idx="1">
                  <c:v>3.3777200000000001</c:v>
                </c:pt>
                <c:pt idx="2">
                  <c:v>2.7734899999999998</c:v>
                </c:pt>
                <c:pt idx="3">
                  <c:v>5.2152600000000007</c:v>
                </c:pt>
                <c:pt idx="4">
                  <c:v>4.7180799999999996</c:v>
                </c:pt>
                <c:pt idx="5">
                  <c:v>5.7706293014340897</c:v>
                </c:pt>
                <c:pt idx="6">
                  <c:v>2.4624800000000002</c:v>
                </c:pt>
                <c:pt idx="7">
                  <c:v>3.8381700000000003</c:v>
                </c:pt>
                <c:pt idx="8">
                  <c:v>3.2498799999999997</c:v>
                </c:pt>
                <c:pt idx="9">
                  <c:v>4.4596300000000006</c:v>
                </c:pt>
                <c:pt idx="10">
                  <c:v>5.5193747234155683</c:v>
                </c:pt>
              </c:numCache>
            </c:numRef>
          </c:val>
          <c:extLst>
            <c:ext xmlns:c16="http://schemas.microsoft.com/office/drawing/2014/chart" uri="{C3380CC4-5D6E-409C-BE32-E72D297353CC}">
              <c16:uniqueId val="{00000001-3D00-4306-8AD7-B3BB13CAAF1D}"/>
            </c:ext>
          </c:extLst>
        </c:ser>
        <c:dLbls>
          <c:showLegendKey val="0"/>
          <c:showVal val="0"/>
          <c:showCatName val="0"/>
          <c:showSerName val="0"/>
          <c:showPercent val="0"/>
          <c:showBubbleSize val="0"/>
        </c:dLbls>
        <c:axId val="545248943"/>
        <c:axId val="1"/>
      </c:areaChart>
      <c:catAx>
        <c:axId val="5452489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48943"/>
        <c:crosses val="autoZero"/>
        <c:crossBetween val="midCat"/>
      </c:valAx>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Żyto</a:t>
            </a:r>
          </a:p>
        </c:rich>
      </c:tx>
      <c:overlay val="0"/>
    </c:title>
    <c:autoTitleDeleted val="0"/>
    <c:plotArea>
      <c:layout/>
      <c:areaChart>
        <c:grouping val="percentStacked"/>
        <c:varyColors val="0"/>
        <c:ser>
          <c:idx val="0"/>
          <c:order val="0"/>
          <c:tx>
            <c:strRef>
              <c:f>Arkusz1!$C$10</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Arkusz1!$AN$10:$AX$10</c:f>
              <c:numCache>
                <c:formatCode>0.00</c:formatCode>
                <c:ptCount val="11"/>
                <c:pt idx="0">
                  <c:v>2.2737468222172375</c:v>
                </c:pt>
                <c:pt idx="1">
                  <c:v>2.4852336599999996</c:v>
                </c:pt>
                <c:pt idx="2">
                  <c:v>4.6195110165318827</c:v>
                </c:pt>
                <c:pt idx="3">
                  <c:v>4.475649999999999</c:v>
                </c:pt>
                <c:pt idx="4">
                  <c:v>2.8389499999999996</c:v>
                </c:pt>
                <c:pt idx="5">
                  <c:v>3.2259799999999994</c:v>
                </c:pt>
                <c:pt idx="6">
                  <c:v>2.8009399999999998</c:v>
                </c:pt>
                <c:pt idx="7">
                  <c:v>3.7166200000000003</c:v>
                </c:pt>
                <c:pt idx="8">
                  <c:v>4.4694600000000007</c:v>
                </c:pt>
                <c:pt idx="9">
                  <c:v>5.5444727277714527</c:v>
                </c:pt>
                <c:pt idx="10">
                  <c:v>4.5912000000000015</c:v>
                </c:pt>
              </c:numCache>
            </c:numRef>
          </c:val>
          <c:extLst>
            <c:ext xmlns:c16="http://schemas.microsoft.com/office/drawing/2014/chart" uri="{C3380CC4-5D6E-409C-BE32-E72D297353CC}">
              <c16:uniqueId val="{00000000-370B-4F6E-895A-F36776D30FAC}"/>
            </c:ext>
          </c:extLst>
        </c:ser>
        <c:ser>
          <c:idx val="1"/>
          <c:order val="1"/>
          <c:tx>
            <c:strRef>
              <c:f>Arkusz1!$C$11</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Arkusz1!$AN$11:$AX$11</c:f>
              <c:numCache>
                <c:formatCode>0.00</c:formatCode>
                <c:ptCount val="11"/>
                <c:pt idx="0">
                  <c:v>1.5667431777827625</c:v>
                </c:pt>
                <c:pt idx="1">
                  <c:v>1.5269663400000004</c:v>
                </c:pt>
                <c:pt idx="2">
                  <c:v>2.129488983468117</c:v>
                </c:pt>
                <c:pt idx="3">
                  <c:v>3.0694800000000013</c:v>
                </c:pt>
                <c:pt idx="4">
                  <c:v>1.8112300000000001</c:v>
                </c:pt>
                <c:pt idx="5">
                  <c:v>1.7336000000000005</c:v>
                </c:pt>
                <c:pt idx="6">
                  <c:v>0.37179000000000029</c:v>
                </c:pt>
                <c:pt idx="7">
                  <c:v>1.4862499999999996</c:v>
                </c:pt>
                <c:pt idx="8">
                  <c:v>2.0647399999999996</c:v>
                </c:pt>
                <c:pt idx="9">
                  <c:v>2.4755272722285468</c:v>
                </c:pt>
                <c:pt idx="10">
                  <c:v>2.9032599999999986</c:v>
                </c:pt>
              </c:numCache>
            </c:numRef>
          </c:val>
          <c:extLst>
            <c:ext xmlns:c16="http://schemas.microsoft.com/office/drawing/2014/chart" uri="{C3380CC4-5D6E-409C-BE32-E72D297353CC}">
              <c16:uniqueId val="{00000001-370B-4F6E-895A-F36776D30FAC}"/>
            </c:ext>
          </c:extLst>
        </c:ser>
        <c:dLbls>
          <c:showLegendKey val="0"/>
          <c:showVal val="0"/>
          <c:showCatName val="0"/>
          <c:showSerName val="0"/>
          <c:showPercent val="0"/>
          <c:showBubbleSize val="0"/>
        </c:dLbls>
        <c:axId val="545252943"/>
        <c:axId val="1"/>
      </c:areaChart>
      <c:catAx>
        <c:axId val="5452529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52943"/>
        <c:crosses val="autoZero"/>
        <c:crossBetween val="midCat"/>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Pszenica jara</a:t>
            </a:r>
          </a:p>
        </c:rich>
      </c:tx>
      <c:overlay val="0"/>
    </c:title>
    <c:autoTitleDeleted val="0"/>
    <c:plotArea>
      <c:layout/>
      <c:areaChart>
        <c:grouping val="percentStacked"/>
        <c:varyColors val="0"/>
        <c:ser>
          <c:idx val="1"/>
          <c:order val="0"/>
          <c:tx>
            <c:strRef>
              <c:f>Arkusz1!$C$4</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Arkusz1!$AN$4:$AX$4</c:f>
              <c:numCache>
                <c:formatCode>0.00</c:formatCode>
                <c:ptCount val="11"/>
                <c:pt idx="0">
                  <c:v>2.97736</c:v>
                </c:pt>
                <c:pt idx="1">
                  <c:v>4.0933000000000002</c:v>
                </c:pt>
                <c:pt idx="2">
                  <c:v>5.4327099999999984</c:v>
                </c:pt>
                <c:pt idx="3">
                  <c:v>2.832937573663953</c:v>
                </c:pt>
                <c:pt idx="4">
                  <c:v>2.7427700000000006</c:v>
                </c:pt>
                <c:pt idx="5">
                  <c:v>3.2963394499999996</c:v>
                </c:pt>
                <c:pt idx="6">
                  <c:v>3.7808799999999989</c:v>
                </c:pt>
                <c:pt idx="7">
                  <c:v>3.4487899999999998</c:v>
                </c:pt>
                <c:pt idx="8">
                  <c:v>4.4033000000000007</c:v>
                </c:pt>
                <c:pt idx="9">
                  <c:v>2.2095899999999982</c:v>
                </c:pt>
                <c:pt idx="10">
                  <c:v>1.9693190769256168</c:v>
                </c:pt>
              </c:numCache>
            </c:numRef>
          </c:val>
          <c:extLst>
            <c:ext xmlns:c16="http://schemas.microsoft.com/office/drawing/2014/chart" uri="{C3380CC4-5D6E-409C-BE32-E72D297353CC}">
              <c16:uniqueId val="{00000000-A803-4C6C-BDF1-3E711496FC66}"/>
            </c:ext>
          </c:extLst>
        </c:ser>
        <c:ser>
          <c:idx val="0"/>
          <c:order val="1"/>
          <c:tx>
            <c:strRef>
              <c:f>Arkusz1!$C$5</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Arkusz1!$AN$5:$AX$5</c:f>
              <c:numCache>
                <c:formatCode>0.00</c:formatCode>
                <c:ptCount val="11"/>
                <c:pt idx="0">
                  <c:v>1.3157899999999998</c:v>
                </c:pt>
                <c:pt idx="1">
                  <c:v>2.8878599999999999</c:v>
                </c:pt>
                <c:pt idx="2">
                  <c:v>3.5121700000000011</c:v>
                </c:pt>
                <c:pt idx="3">
                  <c:v>3.5570624263360466</c:v>
                </c:pt>
                <c:pt idx="4">
                  <c:v>2.6914999999999991</c:v>
                </c:pt>
                <c:pt idx="5">
                  <c:v>2.6994105500000005</c:v>
                </c:pt>
                <c:pt idx="6">
                  <c:v>3.1000300000000012</c:v>
                </c:pt>
                <c:pt idx="7">
                  <c:v>2.6200299999999999</c:v>
                </c:pt>
                <c:pt idx="8">
                  <c:v>3.5340099999999994</c:v>
                </c:pt>
                <c:pt idx="9">
                  <c:v>1.8234500000000016</c:v>
                </c:pt>
                <c:pt idx="10">
                  <c:v>2.0637209230743832</c:v>
                </c:pt>
              </c:numCache>
            </c:numRef>
          </c:val>
          <c:extLst>
            <c:ext xmlns:c16="http://schemas.microsoft.com/office/drawing/2014/chart" uri="{C3380CC4-5D6E-409C-BE32-E72D297353CC}">
              <c16:uniqueId val="{00000001-A803-4C6C-BDF1-3E711496FC66}"/>
            </c:ext>
          </c:extLst>
        </c:ser>
        <c:dLbls>
          <c:showLegendKey val="0"/>
          <c:showVal val="0"/>
          <c:showCatName val="0"/>
          <c:showSerName val="0"/>
          <c:showPercent val="0"/>
          <c:showBubbleSize val="0"/>
        </c:dLbls>
        <c:axId val="545255743"/>
        <c:axId val="1"/>
      </c:areaChart>
      <c:catAx>
        <c:axId val="5452557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55743"/>
        <c:crosses val="autoZero"/>
        <c:crossBetween val="midCat"/>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Owies</a:t>
            </a:r>
          </a:p>
        </c:rich>
      </c:tx>
      <c:overlay val="0"/>
    </c:title>
    <c:autoTitleDeleted val="0"/>
    <c:plotArea>
      <c:layout/>
      <c:areaChart>
        <c:grouping val="percentStacked"/>
        <c:varyColors val="0"/>
        <c:ser>
          <c:idx val="0"/>
          <c:order val="0"/>
          <c:tx>
            <c:strRef>
              <c:f>Arkusz1!$C$12</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Arkusz1!$AN$12:$AX$12</c:f>
              <c:numCache>
                <c:formatCode>0.00</c:formatCode>
                <c:ptCount val="11"/>
                <c:pt idx="0">
                  <c:v>3.3931299999999998</c:v>
                </c:pt>
                <c:pt idx="1">
                  <c:v>3.6196299999999995</c:v>
                </c:pt>
                <c:pt idx="2">
                  <c:v>5.4126300000000036</c:v>
                </c:pt>
                <c:pt idx="3">
                  <c:v>2.7549400000000004</c:v>
                </c:pt>
                <c:pt idx="4">
                  <c:v>3.4586100000000006</c:v>
                </c:pt>
                <c:pt idx="5">
                  <c:v>3.4298399999999991</c:v>
                </c:pt>
                <c:pt idx="6">
                  <c:v>4.507889999999998</c:v>
                </c:pt>
                <c:pt idx="7">
                  <c:v>5.0093533891824977</c:v>
                </c:pt>
                <c:pt idx="8">
                  <c:v>4.9916900000000011</c:v>
                </c:pt>
                <c:pt idx="9">
                  <c:v>4.8229299999999995</c:v>
                </c:pt>
                <c:pt idx="10">
                  <c:v>4.2752134817685299</c:v>
                </c:pt>
              </c:numCache>
            </c:numRef>
          </c:val>
          <c:extLst>
            <c:ext xmlns:c16="http://schemas.microsoft.com/office/drawing/2014/chart" uri="{C3380CC4-5D6E-409C-BE32-E72D297353CC}">
              <c16:uniqueId val="{00000000-38DE-417F-8C44-228003DD82E8}"/>
            </c:ext>
          </c:extLst>
        </c:ser>
        <c:ser>
          <c:idx val="1"/>
          <c:order val="1"/>
          <c:tx>
            <c:strRef>
              <c:f>Arkusz1!$C$13</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Arkusz1!$AN$13:$AX$13</c:f>
              <c:numCache>
                <c:formatCode>0.00</c:formatCode>
                <c:ptCount val="11"/>
                <c:pt idx="0">
                  <c:v>0.22460000000000005</c:v>
                </c:pt>
                <c:pt idx="1">
                  <c:v>0.50668999999999997</c:v>
                </c:pt>
                <c:pt idx="2">
                  <c:v>0.68470000000000031</c:v>
                </c:pt>
                <c:pt idx="3">
                  <c:v>0.48062999999999989</c:v>
                </c:pt>
                <c:pt idx="4">
                  <c:v>0.24718000000000001</c:v>
                </c:pt>
                <c:pt idx="5">
                  <c:v>0.51383000000000001</c:v>
                </c:pt>
                <c:pt idx="6">
                  <c:v>0.5091</c:v>
                </c:pt>
                <c:pt idx="7">
                  <c:v>0.5877259459987777</c:v>
                </c:pt>
                <c:pt idx="8">
                  <c:v>0.60368999999999984</c:v>
                </c:pt>
                <c:pt idx="9">
                  <c:v>0.7335600000000001</c:v>
                </c:pt>
                <c:pt idx="10">
                  <c:v>0.68981651823147005</c:v>
                </c:pt>
              </c:numCache>
            </c:numRef>
          </c:val>
          <c:extLst>
            <c:ext xmlns:c16="http://schemas.microsoft.com/office/drawing/2014/chart" uri="{C3380CC4-5D6E-409C-BE32-E72D297353CC}">
              <c16:uniqueId val="{00000001-38DE-417F-8C44-228003DD82E8}"/>
            </c:ext>
          </c:extLst>
        </c:ser>
        <c:dLbls>
          <c:showLegendKey val="0"/>
          <c:showVal val="0"/>
          <c:showCatName val="0"/>
          <c:showSerName val="0"/>
          <c:showPercent val="0"/>
          <c:showBubbleSize val="0"/>
        </c:dLbls>
        <c:axId val="545247743"/>
        <c:axId val="1"/>
      </c:areaChart>
      <c:catAx>
        <c:axId val="5452477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min val="0"/>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47743"/>
        <c:crosses val="autoZero"/>
        <c:crossBetween val="midCat"/>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pl-PL"/>
              <a:t>Jęczmień jary</a:t>
            </a:r>
          </a:p>
        </c:rich>
      </c:tx>
      <c:overlay val="0"/>
    </c:title>
    <c:autoTitleDeleted val="0"/>
    <c:plotArea>
      <c:layout/>
      <c:areaChart>
        <c:grouping val="percentStacked"/>
        <c:varyColors val="0"/>
        <c:ser>
          <c:idx val="0"/>
          <c:order val="0"/>
          <c:tx>
            <c:strRef>
              <c:f>Arkusz1!$C$8</c:f>
              <c:strCache>
                <c:ptCount val="1"/>
                <c:pt idx="0">
                  <c:v>Krajowe</c:v>
                </c:pt>
              </c:strCache>
            </c:strRef>
          </c:tx>
          <c:spPr>
            <a:solidFill>
              <a:srgbClr val="C0000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Arkusz1!$AN$8:$AX$8</c:f>
              <c:numCache>
                <c:formatCode>0.00</c:formatCode>
                <c:ptCount val="11"/>
                <c:pt idx="0">
                  <c:v>2.9693399999999968</c:v>
                </c:pt>
                <c:pt idx="1">
                  <c:v>3.7460100000000067</c:v>
                </c:pt>
                <c:pt idx="2">
                  <c:v>4.4702100000000016</c:v>
                </c:pt>
                <c:pt idx="3">
                  <c:v>2.5320900000000055</c:v>
                </c:pt>
                <c:pt idx="4">
                  <c:v>3.2428999999999961</c:v>
                </c:pt>
                <c:pt idx="5">
                  <c:v>3.0096800000000035</c:v>
                </c:pt>
                <c:pt idx="6">
                  <c:v>2.7009500000000015</c:v>
                </c:pt>
                <c:pt idx="7">
                  <c:v>1.88869</c:v>
                </c:pt>
                <c:pt idx="8">
                  <c:v>2.0680000000000001</c:v>
                </c:pt>
                <c:pt idx="9">
                  <c:v>2.0037100000000008</c:v>
                </c:pt>
                <c:pt idx="10">
                  <c:v>1.92</c:v>
                </c:pt>
              </c:numCache>
            </c:numRef>
          </c:val>
          <c:extLst>
            <c:ext xmlns:c16="http://schemas.microsoft.com/office/drawing/2014/chart" uri="{C3380CC4-5D6E-409C-BE32-E72D297353CC}">
              <c16:uniqueId val="{00000000-78BB-461B-91B8-F73AD1439085}"/>
            </c:ext>
          </c:extLst>
        </c:ser>
        <c:ser>
          <c:idx val="1"/>
          <c:order val="1"/>
          <c:tx>
            <c:strRef>
              <c:f>Arkusz1!$C$9</c:f>
              <c:strCache>
                <c:ptCount val="1"/>
                <c:pt idx="0">
                  <c:v>Zagraniczne</c:v>
                </c:pt>
              </c:strCache>
            </c:strRef>
          </c:tx>
          <c:spPr>
            <a:solidFill>
              <a:srgbClr val="00B0F0"/>
            </a:solidFill>
          </c:spPr>
          <c:cat>
            <c:numRef>
              <c:f>Arkusz1!$AN$1:$AX$1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Arkusz1!$AN$9:$AX$9</c:f>
              <c:numCache>
                <c:formatCode>0.00</c:formatCode>
                <c:ptCount val="11"/>
                <c:pt idx="0">
                  <c:v>7.7685300000000019</c:v>
                </c:pt>
                <c:pt idx="1">
                  <c:v>8.4636099999999921</c:v>
                </c:pt>
                <c:pt idx="2">
                  <c:v>11.163029999999999</c:v>
                </c:pt>
                <c:pt idx="3">
                  <c:v>7.7224399999999953</c:v>
                </c:pt>
                <c:pt idx="4">
                  <c:v>8.5032500000000049</c:v>
                </c:pt>
                <c:pt idx="5">
                  <c:v>8.2741099999999967</c:v>
                </c:pt>
                <c:pt idx="6">
                  <c:v>8.2473299999999981</c:v>
                </c:pt>
                <c:pt idx="7">
                  <c:v>7.3925400000000003</c:v>
                </c:pt>
                <c:pt idx="8">
                  <c:v>8.6022200000000009</c:v>
                </c:pt>
                <c:pt idx="9">
                  <c:v>7.0723799999999999</c:v>
                </c:pt>
                <c:pt idx="10">
                  <c:v>6.8348000000000004</c:v>
                </c:pt>
              </c:numCache>
            </c:numRef>
          </c:val>
          <c:extLst>
            <c:ext xmlns:c16="http://schemas.microsoft.com/office/drawing/2014/chart" uri="{C3380CC4-5D6E-409C-BE32-E72D297353CC}">
              <c16:uniqueId val="{00000001-78BB-461B-91B8-F73AD1439085}"/>
            </c:ext>
          </c:extLst>
        </c:ser>
        <c:dLbls>
          <c:showLegendKey val="0"/>
          <c:showVal val="0"/>
          <c:showCatName val="0"/>
          <c:showSerName val="0"/>
          <c:showPercent val="0"/>
          <c:showBubbleSize val="0"/>
        </c:dLbls>
        <c:axId val="545248543"/>
        <c:axId val="1"/>
      </c:areaChart>
      <c:catAx>
        <c:axId val="545248543"/>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545248543"/>
        <c:crosses val="autoZero"/>
        <c:crossBetween val="midCat"/>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666666"/>
                </a:solidFill>
                <a:latin typeface="Calibri"/>
                <a:ea typeface="Calibri"/>
                <a:cs typeface="Calibri"/>
              </a:defRPr>
            </a:pPr>
            <a:r>
              <a:rPr lang="pl-PL" dirty="0"/>
              <a:t>Import i Eksport nasion w 2019r. https://www.worldseed.org/resources/seed-statistics/</a:t>
            </a:r>
          </a:p>
        </c:rich>
      </c:tx>
      <c:layout>
        <c:manualLayout>
          <c:xMode val="edge"/>
          <c:yMode val="edge"/>
          <c:x val="0.14893912037037038"/>
          <c:y val="4.9826388888888899E-2"/>
        </c:manualLayout>
      </c:layout>
      <c:overlay val="0"/>
      <c:spPr>
        <a:noFill/>
        <a:ln w="25400">
          <a:noFill/>
        </a:ln>
      </c:spPr>
    </c:title>
    <c:autoTitleDeleted val="0"/>
    <c:plotArea>
      <c:layout>
        <c:manualLayout>
          <c:layoutTarget val="inner"/>
          <c:xMode val="edge"/>
          <c:yMode val="edge"/>
          <c:x val="0.12606489406215526"/>
          <c:y val="0.29571805555555558"/>
          <c:w val="0.84736505762866599"/>
          <c:h val="0.50107777777777773"/>
        </c:manualLayout>
      </c:layout>
      <c:barChart>
        <c:barDir val="col"/>
        <c:grouping val="stacked"/>
        <c:varyColors val="0"/>
        <c:ser>
          <c:idx val="0"/>
          <c:order val="0"/>
          <c:tx>
            <c:strRef>
              <c:f>'Import i Eksport'!$I$3</c:f>
              <c:strCache>
                <c:ptCount val="1"/>
                <c:pt idx="0">
                  <c:v>Rośliny rolnicze</c:v>
                </c:pt>
              </c:strCache>
            </c:strRef>
          </c:tx>
          <c:spPr>
            <a:solidFill>
              <a:srgbClr val="4F81BD"/>
            </a:solidFill>
            <a:ln w="25400">
              <a:noFill/>
            </a:ln>
          </c:spPr>
          <c:invertIfNegative val="0"/>
          <c:dLbls>
            <c:dLbl>
              <c:idx val="1"/>
              <c:layout>
                <c:manualLayout>
                  <c:x val="-1.7638888888888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9E-43B7-B504-A00A8B1E223B}"/>
                </c:ext>
              </c:extLst>
            </c:dLbl>
            <c:spPr>
              <a:noFill/>
              <a:ln w="25400">
                <a:noFill/>
              </a:ln>
            </c:spPr>
            <c:txPr>
              <a:bodyPr wrap="square" lIns="38100" tIns="19050" rIns="38100" bIns="19050" anchor="ctr">
                <a:spAutoFit/>
              </a:bodyPr>
              <a:lstStyle/>
              <a:p>
                <a:pPr>
                  <a:defRPr sz="900" b="1" i="0" u="none" strike="noStrike" baseline="0">
                    <a:solidFill>
                      <a:sysClr val="windowText" lastClr="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'Import i Eksport'!$B$84:$B$85</c:f>
              <c:strCache>
                <c:ptCount val="2"/>
                <c:pt idx="0">
                  <c:v>eksport</c:v>
                </c:pt>
                <c:pt idx="1">
                  <c:v>import</c:v>
                </c:pt>
              </c:strCache>
            </c:strRef>
          </c:cat>
          <c:val>
            <c:numRef>
              <c:f>'Import i Eksport'!$I$84:$I$85</c:f>
              <c:numCache>
                <c:formatCode>General</c:formatCode>
                <c:ptCount val="2"/>
                <c:pt idx="0">
                  <c:v>172</c:v>
                </c:pt>
                <c:pt idx="1">
                  <c:v>233</c:v>
                </c:pt>
              </c:numCache>
            </c:numRef>
          </c:val>
          <c:extLst>
            <c:ext xmlns:c16="http://schemas.microsoft.com/office/drawing/2014/chart" uri="{C3380CC4-5D6E-409C-BE32-E72D297353CC}">
              <c16:uniqueId val="{00000000-989E-43B7-B504-A00A8B1E223B}"/>
            </c:ext>
          </c:extLst>
        </c:ser>
        <c:ser>
          <c:idx val="1"/>
          <c:order val="1"/>
          <c:tx>
            <c:strRef>
              <c:f>'Import i Eksport'!$K$3</c:f>
              <c:strCache>
                <c:ptCount val="1"/>
                <c:pt idx="0">
                  <c:v>Warzywa</c:v>
                </c:pt>
              </c:strCache>
            </c:strRef>
          </c:tx>
          <c:spPr>
            <a:solidFill>
              <a:srgbClr val="C0504D"/>
            </a:solidFill>
            <a:ln w="25400">
              <a:noFill/>
            </a:ln>
          </c:spPr>
          <c:invertIfNegative val="0"/>
          <c:dLbls>
            <c:dLbl>
              <c:idx val="0"/>
              <c:layout>
                <c:manualLayout>
                  <c:x val="-2.7777777777777779E-3"/>
                  <c:y val="1.3448958333333334E-2"/>
                </c:manualLayout>
              </c:layout>
              <c:spPr>
                <a:noFill/>
                <a:ln w="25400">
                  <a:noFill/>
                </a:ln>
              </c:spPr>
              <c:txPr>
                <a:bodyPr/>
                <a:lstStyle/>
                <a:p>
                  <a:pPr>
                    <a:defRPr sz="900" b="1" i="0" u="none" strike="noStrike" baseline="0">
                      <a:solidFill>
                        <a:sysClr val="windowText" lastClr="000000"/>
                      </a:solidFill>
                      <a:latin typeface="Calibri"/>
                      <a:ea typeface="Calibri"/>
                      <a:cs typeface="Calibri"/>
                    </a:defRPr>
                  </a:pPr>
                  <a:endParaRPr lang="pl-PL"/>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9E-43B7-B504-A00A8B1E223B}"/>
                </c:ext>
              </c:extLst>
            </c:dLbl>
            <c:dLbl>
              <c:idx val="1"/>
              <c:layout>
                <c:manualLayout>
                  <c:x val="-2.3518518518518525E-2"/>
                  <c:y val="8.8194444444444405E-3"/>
                </c:manualLayout>
              </c:layout>
              <c:showLegendKey val="0"/>
              <c:showVal val="1"/>
              <c:showCatName val="0"/>
              <c:showSerName val="0"/>
              <c:showPercent val="0"/>
              <c:showBubbleSize val="0"/>
              <c:extLst>
                <c:ext xmlns:c15="http://schemas.microsoft.com/office/drawing/2012/chart" uri="{CE6537A1-D6FC-4f65-9D91-7224C49458BB}">
                  <c15:layout>
                    <c:manualLayout>
                      <c:w val="5.032962962962962E-2"/>
                      <c:h val="6.1670138888888879E-2"/>
                    </c:manualLayout>
                  </c15:layout>
                </c:ext>
                <c:ext xmlns:c16="http://schemas.microsoft.com/office/drawing/2014/chart" uri="{C3380CC4-5D6E-409C-BE32-E72D297353CC}">
                  <c16:uniqueId val="{00000009-989E-43B7-B504-A00A8B1E223B}"/>
                </c:ext>
              </c:extLst>
            </c:dLbl>
            <c:spPr>
              <a:noFill/>
              <a:ln w="25400">
                <a:noFill/>
              </a:ln>
            </c:spPr>
            <c:txPr>
              <a:bodyPr wrap="square" lIns="38100" tIns="19050" rIns="38100" bIns="19050" anchor="ctr">
                <a:spAutoFit/>
              </a:bodyPr>
              <a:lstStyle/>
              <a:p>
                <a:pPr>
                  <a:defRPr sz="900" b="1" i="0" u="none" strike="noStrike" baseline="0">
                    <a:solidFill>
                      <a:sysClr val="windowText" lastClr="000000"/>
                    </a:solidFill>
                    <a:latin typeface="Calibri"/>
                    <a:ea typeface="Calibri"/>
                    <a:cs typeface="Calibri"/>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'Import i Eksport'!$B$84:$B$85</c:f>
              <c:strCache>
                <c:ptCount val="2"/>
                <c:pt idx="0">
                  <c:v>eksport</c:v>
                </c:pt>
                <c:pt idx="1">
                  <c:v>import</c:v>
                </c:pt>
              </c:strCache>
            </c:strRef>
          </c:cat>
          <c:val>
            <c:numRef>
              <c:f>'Import i Eksport'!$K$84:$K$85</c:f>
              <c:numCache>
                <c:formatCode>General</c:formatCode>
                <c:ptCount val="2"/>
                <c:pt idx="0">
                  <c:v>18</c:v>
                </c:pt>
                <c:pt idx="1">
                  <c:v>63</c:v>
                </c:pt>
              </c:numCache>
            </c:numRef>
          </c:val>
          <c:extLst>
            <c:ext xmlns:c16="http://schemas.microsoft.com/office/drawing/2014/chart" uri="{C3380CC4-5D6E-409C-BE32-E72D297353CC}">
              <c16:uniqueId val="{00000002-989E-43B7-B504-A00A8B1E223B}"/>
            </c:ext>
          </c:extLst>
        </c:ser>
        <c:ser>
          <c:idx val="2"/>
          <c:order val="2"/>
          <c:tx>
            <c:strRef>
              <c:f>'Import i Eksport'!$L$3</c:f>
              <c:strCache>
                <c:ptCount val="1"/>
                <c:pt idx="0">
                  <c:v>Kwiaty</c:v>
                </c:pt>
              </c:strCache>
            </c:strRef>
          </c:tx>
          <c:spPr>
            <a:solidFill>
              <a:srgbClr val="9BBB59"/>
            </a:solidFill>
            <a:ln w="25400">
              <a:noFill/>
            </a:ln>
          </c:spPr>
          <c:invertIfNegative val="0"/>
          <c:dLbls>
            <c:dLbl>
              <c:idx val="0"/>
              <c:layout>
                <c:manualLayout>
                  <c:x val="3.101851851851798E-3"/>
                  <c:y val="-2.0783333333333414E-2"/>
                </c:manualLayout>
              </c:layout>
              <c:spPr>
                <a:noFill/>
                <a:ln w="25400">
                  <a:noFill/>
                </a:ln>
              </c:spPr>
              <c:txPr>
                <a:bodyPr/>
                <a:lstStyle/>
                <a:p>
                  <a:pPr>
                    <a:defRPr sz="900" b="1" i="0" u="none" strike="noStrike" baseline="0">
                      <a:solidFill>
                        <a:sysClr val="windowText" lastClr="000000"/>
                      </a:solidFill>
                      <a:latin typeface="Calibri"/>
                      <a:ea typeface="Calibri"/>
                      <a:cs typeface="Calibri"/>
                    </a:defRPr>
                  </a:pPr>
                  <a:endParaRPr lang="pl-PL"/>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9E-43B7-B504-A00A8B1E223B}"/>
                </c:ext>
              </c:extLst>
            </c:dLbl>
            <c:dLbl>
              <c:idx val="1"/>
              <c:layout>
                <c:manualLayout>
                  <c:x val="-1.3812384259259259E-2"/>
                  <c:y val="2.2672916666666668E-2"/>
                </c:manualLayout>
              </c:layout>
              <c:spPr>
                <a:noFill/>
                <a:ln w="25400">
                  <a:noFill/>
                </a:ln>
              </c:spPr>
              <c:txPr>
                <a:bodyPr/>
                <a:lstStyle/>
                <a:p>
                  <a:pPr>
                    <a:defRPr sz="900" b="1" i="0" u="none" strike="noStrike" baseline="0">
                      <a:solidFill>
                        <a:sysClr val="windowText" lastClr="000000"/>
                      </a:solidFill>
                      <a:latin typeface="Calibri"/>
                      <a:ea typeface="Calibri"/>
                      <a:cs typeface="Calibri"/>
                    </a:defRPr>
                  </a:pPr>
                  <a:endParaRPr lang="pl-PL"/>
                </a:p>
              </c:txPr>
              <c:dLblPos val="ctr"/>
              <c:showLegendKey val="0"/>
              <c:showVal val="1"/>
              <c:showCatName val="0"/>
              <c:showSerName val="0"/>
              <c:showPercent val="0"/>
              <c:showBubbleSize val="0"/>
              <c:extLst>
                <c:ext xmlns:c15="http://schemas.microsoft.com/office/drawing/2012/chart" uri="{CE6537A1-D6FC-4f65-9D91-7224C49458BB}">
                  <c15:layout>
                    <c:manualLayout>
                      <c:w val="3.1044444444444437E-2"/>
                      <c:h val="4.8440972222222226E-2"/>
                    </c:manualLayout>
                  </c15:layout>
                </c:ext>
                <c:ext xmlns:c16="http://schemas.microsoft.com/office/drawing/2014/chart" uri="{C3380CC4-5D6E-409C-BE32-E72D297353CC}">
                  <c16:uniqueId val="{00000004-989E-43B7-B504-A00A8B1E223B}"/>
                </c:ext>
              </c:extLst>
            </c:dLbl>
            <c:spPr>
              <a:noFill/>
              <a:ln>
                <a:noFill/>
              </a:ln>
              <a:effectLst/>
            </c:spPr>
            <c:txPr>
              <a:bodyPr wrap="square" lIns="38100" tIns="19050" rIns="38100" bIns="19050" anchor="ctr">
                <a:spAutoFit/>
              </a:bodyPr>
              <a:lstStyle/>
              <a:p>
                <a:pPr>
                  <a:defRPr b="1">
                    <a:solidFill>
                      <a:sysClr val="windowText" lastClr="000000"/>
                    </a:solidFill>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'Import i Eksport'!$B$84:$B$85</c:f>
              <c:strCache>
                <c:ptCount val="2"/>
                <c:pt idx="0">
                  <c:v>eksport</c:v>
                </c:pt>
                <c:pt idx="1">
                  <c:v>import</c:v>
                </c:pt>
              </c:strCache>
            </c:strRef>
          </c:cat>
          <c:val>
            <c:numRef>
              <c:f>'Import i Eksport'!$L$84:$L$85</c:f>
              <c:numCache>
                <c:formatCode>General</c:formatCode>
                <c:ptCount val="2"/>
                <c:pt idx="0">
                  <c:v>3</c:v>
                </c:pt>
                <c:pt idx="1">
                  <c:v>2</c:v>
                </c:pt>
              </c:numCache>
            </c:numRef>
          </c:val>
          <c:extLst>
            <c:ext xmlns:c16="http://schemas.microsoft.com/office/drawing/2014/chart" uri="{C3380CC4-5D6E-409C-BE32-E72D297353CC}">
              <c16:uniqueId val="{00000005-989E-43B7-B504-A00A8B1E223B}"/>
            </c:ext>
          </c:extLst>
        </c:ser>
        <c:ser>
          <c:idx val="3"/>
          <c:order val="3"/>
          <c:tx>
            <c:strRef>
              <c:f>'Import i Eksport'!$J$3</c:f>
              <c:strCache>
                <c:ptCount val="1"/>
                <c:pt idx="0">
                  <c:v>Sadzeniaki</c:v>
                </c:pt>
              </c:strCache>
            </c:strRef>
          </c:tx>
          <c:invertIfNegative val="0"/>
          <c:dLbls>
            <c:dLbl>
              <c:idx val="0"/>
              <c:layout>
                <c:manualLayout>
                  <c:x val="2.9398148148148148E-3"/>
                  <c:y val="-6.9045833333333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9E-43B7-B504-A00A8B1E223B}"/>
                </c:ext>
              </c:extLst>
            </c:dLbl>
            <c:dLbl>
              <c:idx val="1"/>
              <c:layout>
                <c:manualLayout>
                  <c:x val="-1.4699074074074074E-2"/>
                  <c:y val="-1.0752777777777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9E-43B7-B504-A00A8B1E223B}"/>
                </c:ext>
              </c:extLst>
            </c:dLbl>
            <c:spPr>
              <a:noFill/>
              <a:ln>
                <a:noFill/>
              </a:ln>
              <a:effectLst/>
            </c:spPr>
            <c:txPr>
              <a:bodyPr wrap="square" lIns="38100" tIns="19050" rIns="38100" bIns="19050" anchor="ctr">
                <a:spAutoFit/>
              </a:bodyPr>
              <a:lstStyle/>
              <a:p>
                <a:pPr>
                  <a:defRPr b="1"/>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'Import i Eksport'!$J$84:$J$85</c:f>
              <c:numCache>
                <c:formatCode>General</c:formatCode>
                <c:ptCount val="2"/>
                <c:pt idx="0">
                  <c:v>1</c:v>
                </c:pt>
                <c:pt idx="1">
                  <c:v>9</c:v>
                </c:pt>
              </c:numCache>
            </c:numRef>
          </c:val>
          <c:extLst>
            <c:ext xmlns:c16="http://schemas.microsoft.com/office/drawing/2014/chart" uri="{C3380CC4-5D6E-409C-BE32-E72D297353CC}">
              <c16:uniqueId val="{00000008-989E-43B7-B504-A00A8B1E223B}"/>
            </c:ext>
          </c:extLst>
        </c:ser>
        <c:dLbls>
          <c:showLegendKey val="0"/>
          <c:showVal val="0"/>
          <c:showCatName val="0"/>
          <c:showSerName val="0"/>
          <c:showPercent val="0"/>
          <c:showBubbleSize val="0"/>
        </c:dLbls>
        <c:gapWidth val="219"/>
        <c:overlap val="100"/>
        <c:axId val="1433398431"/>
        <c:axId val="1"/>
      </c:barChart>
      <c:catAx>
        <c:axId val="143339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000" b="0" i="0" u="none" strike="noStrike" baseline="0">
                <a:solidFill>
                  <a:srgbClr val="666666"/>
                </a:solidFill>
                <a:latin typeface="Calibri"/>
                <a:ea typeface="Calibri"/>
                <a:cs typeface="Calibri"/>
              </a:defRPr>
            </a:pPr>
            <a:endParaRPr lang="pl-PL"/>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mln </a:t>
                </a:r>
                <a:r>
                  <a:rPr lang="pl-PL"/>
                  <a:t>USD</a:t>
                </a:r>
                <a:endParaRPr lang="en-US"/>
              </a:p>
            </c:rich>
          </c:tx>
          <c:overlay val="0"/>
        </c:title>
        <c:numFmt formatCode="General" sourceLinked="1"/>
        <c:majorTickMark val="none"/>
        <c:minorTickMark val="none"/>
        <c:tickLblPos val="nextTo"/>
        <c:spPr>
          <a:ln w="9525">
            <a:noFill/>
          </a:ln>
        </c:spPr>
        <c:txPr>
          <a:bodyPr rot="0" vert="horz"/>
          <a:lstStyle/>
          <a:p>
            <a:pPr>
              <a:defRPr sz="1000" b="0" i="0" u="none" strike="noStrike" baseline="0">
                <a:solidFill>
                  <a:srgbClr val="666666"/>
                </a:solidFill>
                <a:latin typeface="Calibri"/>
                <a:ea typeface="Calibri"/>
                <a:cs typeface="Calibri"/>
              </a:defRPr>
            </a:pPr>
            <a:endParaRPr lang="pl-PL"/>
          </a:p>
        </c:txPr>
        <c:crossAx val="1433398431"/>
        <c:crosses val="autoZero"/>
        <c:crossBetween val="between"/>
      </c:valAx>
      <c:spPr>
        <a:noFill/>
        <a:ln w="25400">
          <a:noFill/>
        </a:ln>
      </c:spPr>
    </c:plotArea>
    <c:legend>
      <c:legendPos val="b"/>
      <c:layout>
        <c:manualLayout>
          <c:xMode val="edge"/>
          <c:yMode val="edge"/>
          <c:x val="4.4403703703703681E-2"/>
          <c:y val="0.89279200354647348"/>
          <c:w val="0.91116087962962966"/>
          <c:h val="5.751562781751518E-2"/>
        </c:manualLayout>
      </c:layout>
      <c:overlay val="0"/>
      <c:spPr>
        <a:noFill/>
        <a:ln w="25400">
          <a:noFill/>
        </a:ln>
      </c:spPr>
      <c:txPr>
        <a:bodyPr/>
        <a:lstStyle/>
        <a:p>
          <a:pPr>
            <a:defRPr sz="1000" b="0" i="0" u="none" strike="noStrike" baseline="0">
              <a:solidFill>
                <a:srgbClr val="666666"/>
              </a:solidFill>
              <a:latin typeface="Calibri"/>
              <a:ea typeface="Calibri"/>
              <a:cs typeface="Calibri"/>
            </a:defRPr>
          </a:pPr>
          <a:endParaRPr lang="pl-PL"/>
        </a:p>
      </c:txPr>
    </c:legend>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18E198C-2652-4F4C-B2B5-1E07C4EA333F}" type="datetimeFigureOut">
              <a:rPr lang="pl-PL" smtClean="0"/>
              <a:t>30.11.2021</a:t>
            </a:fld>
            <a:endParaRPr lang="pl-PL"/>
          </a:p>
        </p:txBody>
      </p:sp>
      <p:sp>
        <p:nvSpPr>
          <p:cNvPr id="4" name="Symbol zastępczy obrazu slajdu 3"/>
          <p:cNvSpPr>
            <a:spLocks noGrp="1" noRot="1" noChangeAspect="1"/>
          </p:cNvSpPr>
          <p:nvPr>
            <p:ph type="sldImg" idx="2"/>
          </p:nvPr>
        </p:nvSpPr>
        <p:spPr>
          <a:xfrm>
            <a:off x="1952625" y="744538"/>
            <a:ext cx="2892425" cy="3722687"/>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6C828DC-7715-40AD-9841-E711FE5B49FE}" type="slidenum">
              <a:rPr lang="pl-PL" smtClean="0"/>
              <a:t>‹#›</a:t>
            </a:fld>
            <a:endParaRPr lang="pl-PL"/>
          </a:p>
        </p:txBody>
      </p:sp>
    </p:spTree>
    <p:extLst>
      <p:ext uri="{BB962C8B-B14F-4D97-AF65-F5344CB8AC3E}">
        <p14:creationId xmlns:p14="http://schemas.microsoft.com/office/powerpoint/2010/main" val="3250169316"/>
      </p:ext>
    </p:extLst>
  </p:cSld>
  <p:clrMap bg1="lt1" tx1="dk1" bg2="lt2" tx2="dk2" accent1="accent1" accent2="accent2" accent3="accent3" accent4="accent4" accent5="accent5" accent6="accent6" hlink="hlink" folHlink="folHlink"/>
  <p:notesStyle>
    <a:lvl1pPr marL="0" algn="l" defTabSz="1193664" rtl="0" eaLnBrk="1" latinLnBrk="0" hangingPunct="1">
      <a:defRPr sz="1566" kern="1200">
        <a:solidFill>
          <a:schemeClr val="tx1"/>
        </a:solidFill>
        <a:latin typeface="+mn-lt"/>
        <a:ea typeface="+mn-ea"/>
        <a:cs typeface="+mn-cs"/>
      </a:defRPr>
    </a:lvl1pPr>
    <a:lvl2pPr marL="596832" algn="l" defTabSz="1193664" rtl="0" eaLnBrk="1" latinLnBrk="0" hangingPunct="1">
      <a:defRPr sz="1566" kern="1200">
        <a:solidFill>
          <a:schemeClr val="tx1"/>
        </a:solidFill>
        <a:latin typeface="+mn-lt"/>
        <a:ea typeface="+mn-ea"/>
        <a:cs typeface="+mn-cs"/>
      </a:defRPr>
    </a:lvl2pPr>
    <a:lvl3pPr marL="1193664" algn="l" defTabSz="1193664" rtl="0" eaLnBrk="1" latinLnBrk="0" hangingPunct="1">
      <a:defRPr sz="1566" kern="1200">
        <a:solidFill>
          <a:schemeClr val="tx1"/>
        </a:solidFill>
        <a:latin typeface="+mn-lt"/>
        <a:ea typeface="+mn-ea"/>
        <a:cs typeface="+mn-cs"/>
      </a:defRPr>
    </a:lvl3pPr>
    <a:lvl4pPr marL="1790497" algn="l" defTabSz="1193664" rtl="0" eaLnBrk="1" latinLnBrk="0" hangingPunct="1">
      <a:defRPr sz="1566" kern="1200">
        <a:solidFill>
          <a:schemeClr val="tx1"/>
        </a:solidFill>
        <a:latin typeface="+mn-lt"/>
        <a:ea typeface="+mn-ea"/>
        <a:cs typeface="+mn-cs"/>
      </a:defRPr>
    </a:lvl4pPr>
    <a:lvl5pPr marL="2387329" algn="l" defTabSz="1193664" rtl="0" eaLnBrk="1" latinLnBrk="0" hangingPunct="1">
      <a:defRPr sz="1566" kern="1200">
        <a:solidFill>
          <a:schemeClr val="tx1"/>
        </a:solidFill>
        <a:latin typeface="+mn-lt"/>
        <a:ea typeface="+mn-ea"/>
        <a:cs typeface="+mn-cs"/>
      </a:defRPr>
    </a:lvl5pPr>
    <a:lvl6pPr marL="2984161" algn="l" defTabSz="1193664" rtl="0" eaLnBrk="1" latinLnBrk="0" hangingPunct="1">
      <a:defRPr sz="1566" kern="1200">
        <a:solidFill>
          <a:schemeClr val="tx1"/>
        </a:solidFill>
        <a:latin typeface="+mn-lt"/>
        <a:ea typeface="+mn-ea"/>
        <a:cs typeface="+mn-cs"/>
      </a:defRPr>
    </a:lvl6pPr>
    <a:lvl7pPr marL="3580993" algn="l" defTabSz="1193664" rtl="0" eaLnBrk="1" latinLnBrk="0" hangingPunct="1">
      <a:defRPr sz="1566" kern="1200">
        <a:solidFill>
          <a:schemeClr val="tx1"/>
        </a:solidFill>
        <a:latin typeface="+mn-lt"/>
        <a:ea typeface="+mn-ea"/>
        <a:cs typeface="+mn-cs"/>
      </a:defRPr>
    </a:lvl7pPr>
    <a:lvl8pPr marL="4177827" algn="l" defTabSz="1193664" rtl="0" eaLnBrk="1" latinLnBrk="0" hangingPunct="1">
      <a:defRPr sz="1566" kern="1200">
        <a:solidFill>
          <a:schemeClr val="tx1"/>
        </a:solidFill>
        <a:latin typeface="+mn-lt"/>
        <a:ea typeface="+mn-ea"/>
        <a:cs typeface="+mn-cs"/>
      </a:defRPr>
    </a:lvl8pPr>
    <a:lvl9pPr marL="4774659" algn="l" defTabSz="1193664" rtl="0" eaLnBrk="1" latinLnBrk="0" hangingPunct="1">
      <a:defRPr sz="156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90001" y="10064782"/>
            <a:ext cx="21419981" cy="6944847"/>
          </a:xfrm>
        </p:spPr>
        <p:txBody>
          <a:bodyPr/>
          <a:lstStyle/>
          <a:p>
            <a:r>
              <a:rPr lang="pl-PL"/>
              <a:t>Kliknij, aby edytować styl</a:t>
            </a:r>
          </a:p>
        </p:txBody>
      </p:sp>
      <p:sp>
        <p:nvSpPr>
          <p:cNvPr id="3" name="Podtytuł 2"/>
          <p:cNvSpPr>
            <a:spLocks noGrp="1"/>
          </p:cNvSpPr>
          <p:nvPr>
            <p:ph type="subTitle" idx="1"/>
          </p:nvPr>
        </p:nvSpPr>
        <p:spPr>
          <a:xfrm>
            <a:off x="3780001" y="18359600"/>
            <a:ext cx="17639983" cy="8279818"/>
          </a:xfrm>
        </p:spPr>
        <p:txBody>
          <a:bodyPr/>
          <a:lstStyle>
            <a:lvl1pPr marL="0" indent="0" algn="ctr">
              <a:buNone/>
              <a:defRPr>
                <a:solidFill>
                  <a:schemeClr val="tx1">
                    <a:tint val="75000"/>
                  </a:schemeClr>
                </a:solidFill>
              </a:defRPr>
            </a:lvl1pPr>
            <a:lvl2pPr marL="945324" indent="0" algn="ctr">
              <a:buNone/>
              <a:defRPr>
                <a:solidFill>
                  <a:schemeClr val="tx1">
                    <a:tint val="75000"/>
                  </a:schemeClr>
                </a:solidFill>
              </a:defRPr>
            </a:lvl2pPr>
            <a:lvl3pPr marL="1890647" indent="0" algn="ctr">
              <a:buNone/>
              <a:defRPr>
                <a:solidFill>
                  <a:schemeClr val="tx1">
                    <a:tint val="75000"/>
                  </a:schemeClr>
                </a:solidFill>
              </a:defRPr>
            </a:lvl3pPr>
            <a:lvl4pPr marL="2835971" indent="0" algn="ctr">
              <a:buNone/>
              <a:defRPr>
                <a:solidFill>
                  <a:schemeClr val="tx1">
                    <a:tint val="75000"/>
                  </a:schemeClr>
                </a:solidFill>
              </a:defRPr>
            </a:lvl4pPr>
            <a:lvl5pPr marL="3781294" indent="0" algn="ctr">
              <a:buNone/>
              <a:defRPr>
                <a:solidFill>
                  <a:schemeClr val="tx1">
                    <a:tint val="75000"/>
                  </a:schemeClr>
                </a:solidFill>
              </a:defRPr>
            </a:lvl5pPr>
            <a:lvl6pPr marL="4726617" indent="0" algn="ctr">
              <a:buNone/>
              <a:defRPr>
                <a:solidFill>
                  <a:schemeClr val="tx1">
                    <a:tint val="75000"/>
                  </a:schemeClr>
                </a:solidFill>
              </a:defRPr>
            </a:lvl6pPr>
            <a:lvl7pPr marL="5671940" indent="0" algn="ctr">
              <a:buNone/>
              <a:defRPr>
                <a:solidFill>
                  <a:schemeClr val="tx1">
                    <a:tint val="75000"/>
                  </a:schemeClr>
                </a:solidFill>
              </a:defRPr>
            </a:lvl7pPr>
            <a:lvl8pPr marL="6617264" indent="0" algn="ctr">
              <a:buNone/>
              <a:defRPr>
                <a:solidFill>
                  <a:schemeClr val="tx1">
                    <a:tint val="75000"/>
                  </a:schemeClr>
                </a:solidFill>
              </a:defRPr>
            </a:lvl8pPr>
            <a:lvl9pPr marL="7562587"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238839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25395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8269985" y="1297479"/>
            <a:ext cx="5669994" cy="2764439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59999" y="1297479"/>
            <a:ext cx="16589984" cy="2764439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0029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87820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90626" y="20819546"/>
            <a:ext cx="21419981" cy="6434858"/>
          </a:xfrm>
        </p:spPr>
        <p:txBody>
          <a:bodyPr anchor="t"/>
          <a:lstStyle>
            <a:lvl1pPr algn="l">
              <a:defRPr sz="8270" b="1" cap="all"/>
            </a:lvl1pPr>
          </a:lstStyle>
          <a:p>
            <a:r>
              <a:rPr lang="pl-PL"/>
              <a:t>Kliknij, aby edytować styl</a:t>
            </a:r>
          </a:p>
        </p:txBody>
      </p:sp>
      <p:sp>
        <p:nvSpPr>
          <p:cNvPr id="3" name="Symbol zastępczy tekstu 2"/>
          <p:cNvSpPr>
            <a:spLocks noGrp="1"/>
          </p:cNvSpPr>
          <p:nvPr>
            <p:ph type="body" idx="1"/>
          </p:nvPr>
        </p:nvSpPr>
        <p:spPr>
          <a:xfrm>
            <a:off x="1990626" y="13732207"/>
            <a:ext cx="21419981" cy="7087343"/>
          </a:xfrm>
        </p:spPr>
        <p:txBody>
          <a:bodyPr anchor="b"/>
          <a:lstStyle>
            <a:lvl1pPr marL="0" indent="0">
              <a:buNone/>
              <a:defRPr sz="4163">
                <a:solidFill>
                  <a:schemeClr val="tx1">
                    <a:tint val="75000"/>
                  </a:schemeClr>
                </a:solidFill>
              </a:defRPr>
            </a:lvl1pPr>
            <a:lvl2pPr marL="945324" indent="0">
              <a:buNone/>
              <a:defRPr sz="3731">
                <a:solidFill>
                  <a:schemeClr val="tx1">
                    <a:tint val="75000"/>
                  </a:schemeClr>
                </a:solidFill>
              </a:defRPr>
            </a:lvl2pPr>
            <a:lvl3pPr marL="1890647" indent="0">
              <a:buNone/>
              <a:defRPr sz="3299">
                <a:solidFill>
                  <a:schemeClr val="tx1">
                    <a:tint val="75000"/>
                  </a:schemeClr>
                </a:solidFill>
              </a:defRPr>
            </a:lvl3pPr>
            <a:lvl4pPr marL="2835971" indent="0">
              <a:buNone/>
              <a:defRPr sz="2920">
                <a:solidFill>
                  <a:schemeClr val="tx1">
                    <a:tint val="75000"/>
                  </a:schemeClr>
                </a:solidFill>
              </a:defRPr>
            </a:lvl4pPr>
            <a:lvl5pPr marL="3781294" indent="0">
              <a:buNone/>
              <a:defRPr sz="2920">
                <a:solidFill>
                  <a:schemeClr val="tx1">
                    <a:tint val="75000"/>
                  </a:schemeClr>
                </a:solidFill>
              </a:defRPr>
            </a:lvl5pPr>
            <a:lvl6pPr marL="4726617" indent="0">
              <a:buNone/>
              <a:defRPr sz="2920">
                <a:solidFill>
                  <a:schemeClr val="tx1">
                    <a:tint val="75000"/>
                  </a:schemeClr>
                </a:solidFill>
              </a:defRPr>
            </a:lvl6pPr>
            <a:lvl7pPr marL="5671940" indent="0">
              <a:buNone/>
              <a:defRPr sz="2920">
                <a:solidFill>
                  <a:schemeClr val="tx1">
                    <a:tint val="75000"/>
                  </a:schemeClr>
                </a:solidFill>
              </a:defRPr>
            </a:lvl7pPr>
            <a:lvl8pPr marL="6617264" indent="0">
              <a:buNone/>
              <a:defRPr sz="2920">
                <a:solidFill>
                  <a:schemeClr val="tx1">
                    <a:tint val="75000"/>
                  </a:schemeClr>
                </a:solidFill>
              </a:defRPr>
            </a:lvl8pPr>
            <a:lvl9pPr marL="7562587" indent="0">
              <a:buNone/>
              <a:defRPr sz="292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04606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60002" y="7559839"/>
            <a:ext cx="11129989" cy="21382032"/>
          </a:xfrm>
        </p:spPr>
        <p:txBody>
          <a:bodyPr/>
          <a:lstStyle>
            <a:lvl1pPr>
              <a:defRPr sz="5784"/>
            </a:lvl1pPr>
            <a:lvl2pPr>
              <a:defRPr sz="4973"/>
            </a:lvl2pPr>
            <a:lvl3pPr>
              <a:defRPr sz="4163"/>
            </a:lvl3pPr>
            <a:lvl4pPr>
              <a:defRPr sz="3731"/>
            </a:lvl4pPr>
            <a:lvl5pPr>
              <a:defRPr sz="3731"/>
            </a:lvl5pPr>
            <a:lvl6pPr>
              <a:defRPr sz="3731"/>
            </a:lvl6pPr>
            <a:lvl7pPr>
              <a:defRPr sz="3731"/>
            </a:lvl7pPr>
            <a:lvl8pPr>
              <a:defRPr sz="3731"/>
            </a:lvl8pPr>
            <a:lvl9pPr>
              <a:defRPr sz="3731"/>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809992" y="7559839"/>
            <a:ext cx="11129989" cy="21382032"/>
          </a:xfrm>
        </p:spPr>
        <p:txBody>
          <a:bodyPr/>
          <a:lstStyle>
            <a:lvl1pPr>
              <a:defRPr sz="5784"/>
            </a:lvl1pPr>
            <a:lvl2pPr>
              <a:defRPr sz="4973"/>
            </a:lvl2pPr>
            <a:lvl3pPr>
              <a:defRPr sz="4163"/>
            </a:lvl3pPr>
            <a:lvl4pPr>
              <a:defRPr sz="3731"/>
            </a:lvl4pPr>
            <a:lvl5pPr>
              <a:defRPr sz="3731"/>
            </a:lvl5pPr>
            <a:lvl6pPr>
              <a:defRPr sz="3731"/>
            </a:lvl6pPr>
            <a:lvl7pPr>
              <a:defRPr sz="3731"/>
            </a:lvl7pPr>
            <a:lvl8pPr>
              <a:defRPr sz="3731"/>
            </a:lvl8pPr>
            <a:lvl9pPr>
              <a:defRPr sz="3731"/>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202972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60006" y="7252344"/>
            <a:ext cx="11134365" cy="3022431"/>
          </a:xfrm>
        </p:spPr>
        <p:txBody>
          <a:bodyPr anchor="b"/>
          <a:lstStyle>
            <a:lvl1pPr marL="0" indent="0">
              <a:buNone/>
              <a:defRPr sz="4973" b="1"/>
            </a:lvl1pPr>
            <a:lvl2pPr marL="945324" indent="0">
              <a:buNone/>
              <a:defRPr sz="4163" b="1"/>
            </a:lvl2pPr>
            <a:lvl3pPr marL="1890647" indent="0">
              <a:buNone/>
              <a:defRPr sz="3731" b="1"/>
            </a:lvl3pPr>
            <a:lvl4pPr marL="2835971" indent="0">
              <a:buNone/>
              <a:defRPr sz="3299" b="1"/>
            </a:lvl4pPr>
            <a:lvl5pPr marL="3781294" indent="0">
              <a:buNone/>
              <a:defRPr sz="3299" b="1"/>
            </a:lvl5pPr>
            <a:lvl6pPr marL="4726617" indent="0">
              <a:buNone/>
              <a:defRPr sz="3299" b="1"/>
            </a:lvl6pPr>
            <a:lvl7pPr marL="5671940" indent="0">
              <a:buNone/>
              <a:defRPr sz="3299" b="1"/>
            </a:lvl7pPr>
            <a:lvl8pPr marL="6617264" indent="0">
              <a:buNone/>
              <a:defRPr sz="3299" b="1"/>
            </a:lvl8pPr>
            <a:lvl9pPr marL="7562587" indent="0">
              <a:buNone/>
              <a:defRPr sz="3299" b="1"/>
            </a:lvl9pPr>
          </a:lstStyle>
          <a:p>
            <a:pPr lvl="0"/>
            <a:r>
              <a:rPr lang="pl-PL"/>
              <a:t>Kliknij, aby edytować style wzorca tekstu</a:t>
            </a:r>
          </a:p>
        </p:txBody>
      </p:sp>
      <p:sp>
        <p:nvSpPr>
          <p:cNvPr id="4" name="Symbol zastępczy zawartości 3"/>
          <p:cNvSpPr>
            <a:spLocks noGrp="1"/>
          </p:cNvSpPr>
          <p:nvPr>
            <p:ph sz="half" idx="2"/>
          </p:nvPr>
        </p:nvSpPr>
        <p:spPr>
          <a:xfrm>
            <a:off x="1260006" y="10274778"/>
            <a:ext cx="11134365" cy="18667093"/>
          </a:xfrm>
        </p:spPr>
        <p:txBody>
          <a:bodyPr/>
          <a:lstStyle>
            <a:lvl1pPr>
              <a:defRPr sz="4973"/>
            </a:lvl1pPr>
            <a:lvl2pPr>
              <a:defRPr sz="4163"/>
            </a:lvl2pPr>
            <a:lvl3pPr>
              <a:defRPr sz="3731"/>
            </a:lvl3pPr>
            <a:lvl4pPr>
              <a:defRPr sz="3299"/>
            </a:lvl4pPr>
            <a:lvl5pPr>
              <a:defRPr sz="3299"/>
            </a:lvl5pPr>
            <a:lvl6pPr>
              <a:defRPr sz="3299"/>
            </a:lvl6pPr>
            <a:lvl7pPr>
              <a:defRPr sz="3299"/>
            </a:lvl7pPr>
            <a:lvl8pPr>
              <a:defRPr sz="3299"/>
            </a:lvl8pPr>
            <a:lvl9pPr>
              <a:defRPr sz="3299"/>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801241" y="7252344"/>
            <a:ext cx="11138739" cy="3022431"/>
          </a:xfrm>
        </p:spPr>
        <p:txBody>
          <a:bodyPr anchor="b"/>
          <a:lstStyle>
            <a:lvl1pPr marL="0" indent="0">
              <a:buNone/>
              <a:defRPr sz="4973" b="1"/>
            </a:lvl1pPr>
            <a:lvl2pPr marL="945324" indent="0">
              <a:buNone/>
              <a:defRPr sz="4163" b="1"/>
            </a:lvl2pPr>
            <a:lvl3pPr marL="1890647" indent="0">
              <a:buNone/>
              <a:defRPr sz="3731" b="1"/>
            </a:lvl3pPr>
            <a:lvl4pPr marL="2835971" indent="0">
              <a:buNone/>
              <a:defRPr sz="3299" b="1"/>
            </a:lvl4pPr>
            <a:lvl5pPr marL="3781294" indent="0">
              <a:buNone/>
              <a:defRPr sz="3299" b="1"/>
            </a:lvl5pPr>
            <a:lvl6pPr marL="4726617" indent="0">
              <a:buNone/>
              <a:defRPr sz="3299" b="1"/>
            </a:lvl6pPr>
            <a:lvl7pPr marL="5671940" indent="0">
              <a:buNone/>
              <a:defRPr sz="3299" b="1"/>
            </a:lvl7pPr>
            <a:lvl8pPr marL="6617264" indent="0">
              <a:buNone/>
              <a:defRPr sz="3299" b="1"/>
            </a:lvl8pPr>
            <a:lvl9pPr marL="7562587" indent="0">
              <a:buNone/>
              <a:defRPr sz="3299" b="1"/>
            </a:lvl9pPr>
          </a:lstStyle>
          <a:p>
            <a:pPr lvl="0"/>
            <a:r>
              <a:rPr lang="pl-PL"/>
              <a:t>Kliknij, aby edytować style wzorca tekstu</a:t>
            </a:r>
          </a:p>
        </p:txBody>
      </p:sp>
      <p:sp>
        <p:nvSpPr>
          <p:cNvPr id="6" name="Symbol zastępczy zawartości 5"/>
          <p:cNvSpPr>
            <a:spLocks noGrp="1"/>
          </p:cNvSpPr>
          <p:nvPr>
            <p:ph sz="quarter" idx="4"/>
          </p:nvPr>
        </p:nvSpPr>
        <p:spPr>
          <a:xfrm>
            <a:off x="12801241" y="10274778"/>
            <a:ext cx="11138739" cy="18667093"/>
          </a:xfrm>
        </p:spPr>
        <p:txBody>
          <a:bodyPr/>
          <a:lstStyle>
            <a:lvl1pPr>
              <a:defRPr sz="4973"/>
            </a:lvl1pPr>
            <a:lvl2pPr>
              <a:defRPr sz="4163"/>
            </a:lvl2pPr>
            <a:lvl3pPr>
              <a:defRPr sz="3731"/>
            </a:lvl3pPr>
            <a:lvl4pPr>
              <a:defRPr sz="3299"/>
            </a:lvl4pPr>
            <a:lvl5pPr>
              <a:defRPr sz="3299"/>
            </a:lvl5pPr>
            <a:lvl6pPr>
              <a:defRPr sz="3299"/>
            </a:lvl6pPr>
            <a:lvl7pPr>
              <a:defRPr sz="3299"/>
            </a:lvl7pPr>
            <a:lvl8pPr>
              <a:defRPr sz="3299"/>
            </a:lvl8pPr>
            <a:lvl9pPr>
              <a:defRPr sz="3299"/>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8" name="Symbol zastępczy stopki 7"/>
          <p:cNvSpPr>
            <a:spLocks noGrp="1"/>
          </p:cNvSpPr>
          <p:nvPr>
            <p:ph type="ftr" sz="quarter" idx="11"/>
          </p:nvPr>
        </p:nvSpPr>
        <p:spPr/>
        <p:txBody>
          <a:bodyPr/>
          <a:lstStyle/>
          <a:p>
            <a:endParaRPr lang="pl-PL" dirty="0"/>
          </a:p>
        </p:txBody>
      </p:sp>
      <p:sp>
        <p:nvSpPr>
          <p:cNvPr id="9" name="Symbol zastępczy numeru slajdu 8"/>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341320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4" name="Symbol zastępczy stopki 3"/>
          <p:cNvSpPr>
            <a:spLocks noGrp="1"/>
          </p:cNvSpPr>
          <p:nvPr>
            <p:ph type="ftr" sz="quarter" idx="11"/>
          </p:nvPr>
        </p:nvSpPr>
        <p:spPr/>
        <p:txBody>
          <a:bodyPr/>
          <a:lstStyle/>
          <a:p>
            <a:endParaRPr lang="pl-PL" dirty="0"/>
          </a:p>
        </p:txBody>
      </p:sp>
      <p:sp>
        <p:nvSpPr>
          <p:cNvPr id="5" name="Symbol zastępczy numeru slajdu 4"/>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94156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21988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60005" y="1289971"/>
            <a:ext cx="8290618" cy="5489880"/>
          </a:xfrm>
        </p:spPr>
        <p:txBody>
          <a:bodyPr anchor="b"/>
          <a:lstStyle>
            <a:lvl1pPr algn="l">
              <a:defRPr sz="4163" b="1"/>
            </a:lvl1pPr>
          </a:lstStyle>
          <a:p>
            <a:r>
              <a:rPr lang="pl-PL"/>
              <a:t>Kliknij, aby edytować styl</a:t>
            </a:r>
          </a:p>
        </p:txBody>
      </p:sp>
      <p:sp>
        <p:nvSpPr>
          <p:cNvPr id="3" name="Symbol zastępczy zawartości 2"/>
          <p:cNvSpPr>
            <a:spLocks noGrp="1"/>
          </p:cNvSpPr>
          <p:nvPr>
            <p:ph idx="1"/>
          </p:nvPr>
        </p:nvSpPr>
        <p:spPr>
          <a:xfrm>
            <a:off x="9852496" y="1289979"/>
            <a:ext cx="14087487" cy="27651895"/>
          </a:xfrm>
        </p:spPr>
        <p:txBody>
          <a:bodyPr/>
          <a:lstStyle>
            <a:lvl1pPr>
              <a:defRPr sz="6594"/>
            </a:lvl1pPr>
            <a:lvl2pPr>
              <a:defRPr sz="5784"/>
            </a:lvl2pPr>
            <a:lvl3pPr>
              <a:defRPr sz="4973"/>
            </a:lvl3pPr>
            <a:lvl4pPr>
              <a:defRPr sz="4163"/>
            </a:lvl4pPr>
            <a:lvl5pPr>
              <a:defRPr sz="4163"/>
            </a:lvl5pPr>
            <a:lvl6pPr>
              <a:defRPr sz="4163"/>
            </a:lvl6pPr>
            <a:lvl7pPr>
              <a:defRPr sz="4163"/>
            </a:lvl7pPr>
            <a:lvl8pPr>
              <a:defRPr sz="4163"/>
            </a:lvl8pPr>
            <a:lvl9pPr>
              <a:defRPr sz="4163"/>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60005" y="6779858"/>
            <a:ext cx="8290618" cy="22162015"/>
          </a:xfrm>
        </p:spPr>
        <p:txBody>
          <a:bodyPr/>
          <a:lstStyle>
            <a:lvl1pPr marL="0" indent="0">
              <a:buNone/>
              <a:defRPr sz="2920"/>
            </a:lvl1pPr>
            <a:lvl2pPr marL="945324" indent="0">
              <a:buNone/>
              <a:defRPr sz="2487"/>
            </a:lvl2pPr>
            <a:lvl3pPr marL="1890647" indent="0">
              <a:buNone/>
              <a:defRPr sz="2056"/>
            </a:lvl3pPr>
            <a:lvl4pPr marL="2835971" indent="0">
              <a:buNone/>
              <a:defRPr sz="1838"/>
            </a:lvl4pPr>
            <a:lvl5pPr marL="3781294" indent="0">
              <a:buNone/>
              <a:defRPr sz="1838"/>
            </a:lvl5pPr>
            <a:lvl6pPr marL="4726617" indent="0">
              <a:buNone/>
              <a:defRPr sz="1838"/>
            </a:lvl6pPr>
            <a:lvl7pPr marL="5671940" indent="0">
              <a:buNone/>
              <a:defRPr sz="1838"/>
            </a:lvl7pPr>
            <a:lvl8pPr marL="6617264" indent="0">
              <a:buNone/>
              <a:defRPr sz="1838"/>
            </a:lvl8pPr>
            <a:lvl9pPr marL="7562587" indent="0">
              <a:buNone/>
              <a:defRPr sz="1838"/>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125201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939378" y="22679505"/>
            <a:ext cx="15119985" cy="2677444"/>
          </a:xfrm>
        </p:spPr>
        <p:txBody>
          <a:bodyPr anchor="b"/>
          <a:lstStyle>
            <a:lvl1pPr algn="l">
              <a:defRPr sz="4163" b="1"/>
            </a:lvl1pPr>
          </a:lstStyle>
          <a:p>
            <a:r>
              <a:rPr lang="pl-PL"/>
              <a:t>Kliknij, aby edytować styl</a:t>
            </a:r>
          </a:p>
        </p:txBody>
      </p:sp>
      <p:sp>
        <p:nvSpPr>
          <p:cNvPr id="3" name="Symbol zastępczy obrazu 2"/>
          <p:cNvSpPr>
            <a:spLocks noGrp="1"/>
          </p:cNvSpPr>
          <p:nvPr>
            <p:ph type="pic" idx="1"/>
          </p:nvPr>
        </p:nvSpPr>
        <p:spPr>
          <a:xfrm>
            <a:off x="4939378" y="2894939"/>
            <a:ext cx="15119985" cy="19439573"/>
          </a:xfrm>
        </p:spPr>
        <p:txBody>
          <a:bodyPr/>
          <a:lstStyle>
            <a:lvl1pPr marL="0" indent="0">
              <a:buNone/>
              <a:defRPr sz="6594"/>
            </a:lvl1pPr>
            <a:lvl2pPr marL="945324" indent="0">
              <a:buNone/>
              <a:defRPr sz="5784"/>
            </a:lvl2pPr>
            <a:lvl3pPr marL="1890647" indent="0">
              <a:buNone/>
              <a:defRPr sz="4973"/>
            </a:lvl3pPr>
            <a:lvl4pPr marL="2835971" indent="0">
              <a:buNone/>
              <a:defRPr sz="4163"/>
            </a:lvl4pPr>
            <a:lvl5pPr marL="3781294" indent="0">
              <a:buNone/>
              <a:defRPr sz="4163"/>
            </a:lvl5pPr>
            <a:lvl6pPr marL="4726617" indent="0">
              <a:buNone/>
              <a:defRPr sz="4163"/>
            </a:lvl6pPr>
            <a:lvl7pPr marL="5671940" indent="0">
              <a:buNone/>
              <a:defRPr sz="4163"/>
            </a:lvl7pPr>
            <a:lvl8pPr marL="6617264" indent="0">
              <a:buNone/>
              <a:defRPr sz="4163"/>
            </a:lvl8pPr>
            <a:lvl9pPr marL="7562587" indent="0">
              <a:buNone/>
              <a:defRPr sz="4163"/>
            </a:lvl9pPr>
          </a:lstStyle>
          <a:p>
            <a:endParaRPr lang="pl-PL" dirty="0"/>
          </a:p>
        </p:txBody>
      </p:sp>
      <p:sp>
        <p:nvSpPr>
          <p:cNvPr id="4" name="Symbol zastępczy tekstu 3"/>
          <p:cNvSpPr>
            <a:spLocks noGrp="1"/>
          </p:cNvSpPr>
          <p:nvPr>
            <p:ph type="body" sz="half" idx="2"/>
          </p:nvPr>
        </p:nvSpPr>
        <p:spPr>
          <a:xfrm>
            <a:off x="4939378" y="25356947"/>
            <a:ext cx="15119985" cy="3802414"/>
          </a:xfrm>
        </p:spPr>
        <p:txBody>
          <a:bodyPr/>
          <a:lstStyle>
            <a:lvl1pPr marL="0" indent="0">
              <a:buNone/>
              <a:defRPr sz="2920"/>
            </a:lvl1pPr>
            <a:lvl2pPr marL="945324" indent="0">
              <a:buNone/>
              <a:defRPr sz="2487"/>
            </a:lvl2pPr>
            <a:lvl3pPr marL="1890647" indent="0">
              <a:buNone/>
              <a:defRPr sz="2056"/>
            </a:lvl3pPr>
            <a:lvl4pPr marL="2835971" indent="0">
              <a:buNone/>
              <a:defRPr sz="1838"/>
            </a:lvl4pPr>
            <a:lvl5pPr marL="3781294" indent="0">
              <a:buNone/>
              <a:defRPr sz="1838"/>
            </a:lvl5pPr>
            <a:lvl6pPr marL="4726617" indent="0">
              <a:buNone/>
              <a:defRPr sz="1838"/>
            </a:lvl6pPr>
            <a:lvl7pPr marL="5671940" indent="0">
              <a:buNone/>
              <a:defRPr sz="1838"/>
            </a:lvl7pPr>
            <a:lvl8pPr marL="6617264" indent="0">
              <a:buNone/>
              <a:defRPr sz="1838"/>
            </a:lvl8pPr>
            <a:lvl9pPr marL="7562587" indent="0">
              <a:buNone/>
              <a:defRPr sz="1838"/>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823E6AC-3F81-46D0-96A5-207705FB68E3}" type="datetimeFigureOut">
              <a:rPr lang="pl-PL" smtClean="0"/>
              <a:t>30.11.2021</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6A0C8760-2B40-4653-B26A-4F24834A7AAA}" type="slidenum">
              <a:rPr lang="pl-PL" smtClean="0"/>
              <a:t>‹#›</a:t>
            </a:fld>
            <a:endParaRPr lang="pl-PL" dirty="0"/>
          </a:p>
        </p:txBody>
      </p:sp>
    </p:spTree>
    <p:extLst>
      <p:ext uri="{BB962C8B-B14F-4D97-AF65-F5344CB8AC3E}">
        <p14:creationId xmlns:p14="http://schemas.microsoft.com/office/powerpoint/2010/main" val="405600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1260003" y="1297479"/>
            <a:ext cx="22679978" cy="5399881"/>
          </a:xfrm>
          <a:prstGeom prst="rect">
            <a:avLst/>
          </a:prstGeom>
        </p:spPr>
        <p:txBody>
          <a:bodyPr vert="horz" lIns="349758" tIns="174879" rIns="349758" bIns="174879" rtlCol="0" anchor="ctr">
            <a:normAutofit/>
          </a:bodyPr>
          <a:lstStyle/>
          <a:p>
            <a:r>
              <a:rPr lang="pl-PL"/>
              <a:t>Kliknij, aby edytować styl</a:t>
            </a:r>
          </a:p>
        </p:txBody>
      </p:sp>
      <p:sp>
        <p:nvSpPr>
          <p:cNvPr id="3" name="Symbol zastępczy tekstu 2"/>
          <p:cNvSpPr>
            <a:spLocks noGrp="1"/>
          </p:cNvSpPr>
          <p:nvPr>
            <p:ph type="body" idx="1"/>
          </p:nvPr>
        </p:nvSpPr>
        <p:spPr>
          <a:xfrm>
            <a:off x="1260003" y="7559839"/>
            <a:ext cx="22679978" cy="21382032"/>
          </a:xfrm>
          <a:prstGeom prst="rect">
            <a:avLst/>
          </a:prstGeom>
        </p:spPr>
        <p:txBody>
          <a:bodyPr vert="horz" lIns="349758" tIns="174879" rIns="349758" bIns="174879"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1260003" y="30029343"/>
            <a:ext cx="5879994" cy="1724963"/>
          </a:xfrm>
          <a:prstGeom prst="rect">
            <a:avLst/>
          </a:prstGeom>
        </p:spPr>
        <p:txBody>
          <a:bodyPr vert="horz" lIns="349758" tIns="174879" rIns="349758" bIns="174879" rtlCol="0" anchor="ctr"/>
          <a:lstStyle>
            <a:lvl1pPr algn="l">
              <a:defRPr sz="2487">
                <a:solidFill>
                  <a:schemeClr val="tx1">
                    <a:tint val="75000"/>
                  </a:schemeClr>
                </a:solidFill>
              </a:defRPr>
            </a:lvl1pPr>
          </a:lstStyle>
          <a:p>
            <a:fld id="{3823E6AC-3F81-46D0-96A5-207705FB68E3}" type="datetimeFigureOut">
              <a:rPr lang="pl-PL" smtClean="0"/>
              <a:t>30.11.2021</a:t>
            </a:fld>
            <a:endParaRPr lang="pl-PL" dirty="0"/>
          </a:p>
        </p:txBody>
      </p:sp>
      <p:sp>
        <p:nvSpPr>
          <p:cNvPr id="5" name="Symbol zastępczy stopki 4"/>
          <p:cNvSpPr>
            <a:spLocks noGrp="1"/>
          </p:cNvSpPr>
          <p:nvPr>
            <p:ph type="ftr" sz="quarter" idx="3"/>
          </p:nvPr>
        </p:nvSpPr>
        <p:spPr>
          <a:xfrm>
            <a:off x="8609997" y="30029343"/>
            <a:ext cx="7979991" cy="1724963"/>
          </a:xfrm>
          <a:prstGeom prst="rect">
            <a:avLst/>
          </a:prstGeom>
        </p:spPr>
        <p:txBody>
          <a:bodyPr vert="horz" lIns="349758" tIns="174879" rIns="349758" bIns="174879" rtlCol="0" anchor="ctr"/>
          <a:lstStyle>
            <a:lvl1pPr algn="ctr">
              <a:defRPr sz="2487">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18059985" y="30029343"/>
            <a:ext cx="5879994" cy="1724963"/>
          </a:xfrm>
          <a:prstGeom prst="rect">
            <a:avLst/>
          </a:prstGeom>
        </p:spPr>
        <p:txBody>
          <a:bodyPr vert="horz" lIns="349758" tIns="174879" rIns="349758" bIns="174879" rtlCol="0" anchor="ctr"/>
          <a:lstStyle>
            <a:lvl1pPr algn="r">
              <a:defRPr sz="2487">
                <a:solidFill>
                  <a:schemeClr val="tx1">
                    <a:tint val="75000"/>
                  </a:schemeClr>
                </a:solidFill>
              </a:defRPr>
            </a:lvl1pPr>
          </a:lstStyle>
          <a:p>
            <a:fld id="{6A0C8760-2B40-4653-B26A-4F24834A7AAA}" type="slidenum">
              <a:rPr lang="pl-PL" smtClean="0"/>
              <a:t>‹#›</a:t>
            </a:fld>
            <a:endParaRPr lang="pl-PL" dirty="0"/>
          </a:p>
        </p:txBody>
      </p:sp>
    </p:spTree>
    <p:extLst>
      <p:ext uri="{BB962C8B-B14F-4D97-AF65-F5344CB8AC3E}">
        <p14:creationId xmlns:p14="http://schemas.microsoft.com/office/powerpoint/2010/main" val="1373424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90647" rtl="0" eaLnBrk="1" latinLnBrk="0" hangingPunct="1">
        <a:spcBef>
          <a:spcPct val="0"/>
        </a:spcBef>
        <a:buNone/>
        <a:defRPr sz="9081" kern="1200">
          <a:solidFill>
            <a:schemeClr val="tx1"/>
          </a:solidFill>
          <a:latin typeface="+mj-lt"/>
          <a:ea typeface="+mj-ea"/>
          <a:cs typeface="+mj-cs"/>
        </a:defRPr>
      </a:lvl1pPr>
    </p:titleStyle>
    <p:bodyStyle>
      <a:lvl1pPr marL="708993" indent="-708993" algn="l" defTabSz="1890647" rtl="0" eaLnBrk="1" latinLnBrk="0" hangingPunct="1">
        <a:spcBef>
          <a:spcPct val="20000"/>
        </a:spcBef>
        <a:buFont typeface="Arial" panose="020B0604020202020204" pitchFamily="34" charset="0"/>
        <a:buChar char="•"/>
        <a:defRPr sz="6594" kern="1200">
          <a:solidFill>
            <a:schemeClr val="tx1"/>
          </a:solidFill>
          <a:latin typeface="+mn-lt"/>
          <a:ea typeface="+mn-ea"/>
          <a:cs typeface="+mn-cs"/>
        </a:defRPr>
      </a:lvl1pPr>
      <a:lvl2pPr marL="1536150" indent="-590827" algn="l" defTabSz="1890647" rtl="0" eaLnBrk="1" latinLnBrk="0" hangingPunct="1">
        <a:spcBef>
          <a:spcPct val="20000"/>
        </a:spcBef>
        <a:buFont typeface="Arial" panose="020B0604020202020204" pitchFamily="34" charset="0"/>
        <a:buChar char="–"/>
        <a:defRPr sz="5784" kern="1200">
          <a:solidFill>
            <a:schemeClr val="tx1"/>
          </a:solidFill>
          <a:latin typeface="+mn-lt"/>
          <a:ea typeface="+mn-ea"/>
          <a:cs typeface="+mn-cs"/>
        </a:defRPr>
      </a:lvl2pPr>
      <a:lvl3pPr marL="2363309" indent="-472662" algn="l" defTabSz="1890647" rtl="0" eaLnBrk="1" latinLnBrk="0" hangingPunct="1">
        <a:spcBef>
          <a:spcPct val="20000"/>
        </a:spcBef>
        <a:buFont typeface="Arial" panose="020B0604020202020204" pitchFamily="34" charset="0"/>
        <a:buChar char="•"/>
        <a:defRPr sz="4973" kern="1200">
          <a:solidFill>
            <a:schemeClr val="tx1"/>
          </a:solidFill>
          <a:latin typeface="+mn-lt"/>
          <a:ea typeface="+mn-ea"/>
          <a:cs typeface="+mn-cs"/>
        </a:defRPr>
      </a:lvl3pPr>
      <a:lvl4pPr marL="3308632"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4pPr>
      <a:lvl5pPr marL="4253956"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5pPr>
      <a:lvl6pPr marL="5199279"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6pPr>
      <a:lvl7pPr marL="6144603"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7pPr>
      <a:lvl8pPr marL="7089925"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8pPr>
      <a:lvl9pPr marL="8035250" indent="-472662" algn="l" defTabSz="1890647" rtl="0" eaLnBrk="1" latinLnBrk="0" hangingPunct="1">
        <a:spcBef>
          <a:spcPct val="20000"/>
        </a:spcBef>
        <a:buFont typeface="Arial" panose="020B0604020202020204" pitchFamily="34" charset="0"/>
        <a:buChar char="•"/>
        <a:defRPr sz="4163" kern="1200">
          <a:solidFill>
            <a:schemeClr val="tx1"/>
          </a:solidFill>
          <a:latin typeface="+mn-lt"/>
          <a:ea typeface="+mn-ea"/>
          <a:cs typeface="+mn-cs"/>
        </a:defRPr>
      </a:lvl9pPr>
    </p:bodyStyle>
    <p:otherStyle>
      <a:defPPr>
        <a:defRPr lang="pl-PL"/>
      </a:defPPr>
      <a:lvl1pPr marL="0" algn="l" defTabSz="1890647" rtl="0" eaLnBrk="1" latinLnBrk="0" hangingPunct="1">
        <a:defRPr sz="3731" kern="1200">
          <a:solidFill>
            <a:schemeClr val="tx1"/>
          </a:solidFill>
          <a:latin typeface="+mn-lt"/>
          <a:ea typeface="+mn-ea"/>
          <a:cs typeface="+mn-cs"/>
        </a:defRPr>
      </a:lvl1pPr>
      <a:lvl2pPr marL="945324" algn="l" defTabSz="1890647" rtl="0" eaLnBrk="1" latinLnBrk="0" hangingPunct="1">
        <a:defRPr sz="3731" kern="1200">
          <a:solidFill>
            <a:schemeClr val="tx1"/>
          </a:solidFill>
          <a:latin typeface="+mn-lt"/>
          <a:ea typeface="+mn-ea"/>
          <a:cs typeface="+mn-cs"/>
        </a:defRPr>
      </a:lvl2pPr>
      <a:lvl3pPr marL="1890647" algn="l" defTabSz="1890647" rtl="0" eaLnBrk="1" latinLnBrk="0" hangingPunct="1">
        <a:defRPr sz="3731" kern="1200">
          <a:solidFill>
            <a:schemeClr val="tx1"/>
          </a:solidFill>
          <a:latin typeface="+mn-lt"/>
          <a:ea typeface="+mn-ea"/>
          <a:cs typeface="+mn-cs"/>
        </a:defRPr>
      </a:lvl3pPr>
      <a:lvl4pPr marL="2835971" algn="l" defTabSz="1890647" rtl="0" eaLnBrk="1" latinLnBrk="0" hangingPunct="1">
        <a:defRPr sz="3731" kern="1200">
          <a:solidFill>
            <a:schemeClr val="tx1"/>
          </a:solidFill>
          <a:latin typeface="+mn-lt"/>
          <a:ea typeface="+mn-ea"/>
          <a:cs typeface="+mn-cs"/>
        </a:defRPr>
      </a:lvl4pPr>
      <a:lvl5pPr marL="3781294" algn="l" defTabSz="1890647" rtl="0" eaLnBrk="1" latinLnBrk="0" hangingPunct="1">
        <a:defRPr sz="3731" kern="1200">
          <a:solidFill>
            <a:schemeClr val="tx1"/>
          </a:solidFill>
          <a:latin typeface="+mn-lt"/>
          <a:ea typeface="+mn-ea"/>
          <a:cs typeface="+mn-cs"/>
        </a:defRPr>
      </a:lvl5pPr>
      <a:lvl6pPr marL="4726617" algn="l" defTabSz="1890647" rtl="0" eaLnBrk="1" latinLnBrk="0" hangingPunct="1">
        <a:defRPr sz="3731" kern="1200">
          <a:solidFill>
            <a:schemeClr val="tx1"/>
          </a:solidFill>
          <a:latin typeface="+mn-lt"/>
          <a:ea typeface="+mn-ea"/>
          <a:cs typeface="+mn-cs"/>
        </a:defRPr>
      </a:lvl6pPr>
      <a:lvl7pPr marL="5671940" algn="l" defTabSz="1890647" rtl="0" eaLnBrk="1" latinLnBrk="0" hangingPunct="1">
        <a:defRPr sz="3731" kern="1200">
          <a:solidFill>
            <a:schemeClr val="tx1"/>
          </a:solidFill>
          <a:latin typeface="+mn-lt"/>
          <a:ea typeface="+mn-ea"/>
          <a:cs typeface="+mn-cs"/>
        </a:defRPr>
      </a:lvl7pPr>
      <a:lvl8pPr marL="6617264" algn="l" defTabSz="1890647" rtl="0" eaLnBrk="1" latinLnBrk="0" hangingPunct="1">
        <a:defRPr sz="3731" kern="1200">
          <a:solidFill>
            <a:schemeClr val="tx1"/>
          </a:solidFill>
          <a:latin typeface="+mn-lt"/>
          <a:ea typeface="+mn-ea"/>
          <a:cs typeface="+mn-cs"/>
        </a:defRPr>
      </a:lvl8pPr>
      <a:lvl9pPr marL="7562587" algn="l" defTabSz="1890647" rtl="0" eaLnBrk="1" latinLnBrk="0" hangingPunct="1">
        <a:defRPr sz="37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chart" Target="../charts/chart9.xml"/><Relationship Id="rId18" Type="http://schemas.openxmlformats.org/officeDocument/2006/relationships/chart" Target="../charts/chart14.xml"/><Relationship Id="rId3" Type="http://schemas.openxmlformats.org/officeDocument/2006/relationships/image" Target="../media/image2.png"/><Relationship Id="rId21" Type="http://schemas.openxmlformats.org/officeDocument/2006/relationships/chart" Target="../charts/chart17.xml"/><Relationship Id="rId7" Type="http://schemas.openxmlformats.org/officeDocument/2006/relationships/chart" Target="../charts/chart3.xml"/><Relationship Id="rId12" Type="http://schemas.openxmlformats.org/officeDocument/2006/relationships/chart" Target="../charts/chart8.xml"/><Relationship Id="rId17" Type="http://schemas.openxmlformats.org/officeDocument/2006/relationships/chart" Target="../charts/chart13.xml"/><Relationship Id="rId2" Type="http://schemas.openxmlformats.org/officeDocument/2006/relationships/image" Target="../media/image1.jpeg"/><Relationship Id="rId16" Type="http://schemas.openxmlformats.org/officeDocument/2006/relationships/chart" Target="../charts/chart12.xml"/><Relationship Id="rId20" Type="http://schemas.openxmlformats.org/officeDocument/2006/relationships/chart" Target="../charts/chart16.xml"/><Relationship Id="rId1" Type="http://schemas.openxmlformats.org/officeDocument/2006/relationships/slideLayout" Target="../slideLayouts/slideLayout7.xml"/><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chart" Target="../charts/chart1.xml"/><Relationship Id="rId15" Type="http://schemas.openxmlformats.org/officeDocument/2006/relationships/chart" Target="../charts/chart11.xml"/><Relationship Id="rId10" Type="http://schemas.openxmlformats.org/officeDocument/2006/relationships/chart" Target="../charts/chart6.xml"/><Relationship Id="rId19" Type="http://schemas.openxmlformats.org/officeDocument/2006/relationships/chart" Target="../charts/chart15.xml"/><Relationship Id="rId4" Type="http://schemas.openxmlformats.org/officeDocument/2006/relationships/image" Target="../media/image3.png"/><Relationship Id="rId9" Type="http://schemas.openxmlformats.org/officeDocument/2006/relationships/chart" Target="../charts/chart5.xml"/><Relationship Id="rId14" Type="http://schemas.openxmlformats.org/officeDocument/2006/relationships/chart" Target="../charts/chart10.xml"/><Relationship Id="rId22" Type="http://schemas.openxmlformats.org/officeDocument/2006/relationships/chart" Target="../charts/char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_MG_1835"/>
          <p:cNvPicPr>
            <a:picLocks noChangeAspect="1" noChangeArrowheads="1"/>
          </p:cNvPicPr>
          <p:nvPr/>
        </p:nvPicPr>
        <p:blipFill>
          <a:blip r:embed="rId2" cstate="print">
            <a:lum bright="10000" contrast="20000"/>
            <a:extLst>
              <a:ext uri="{28A0092B-C50C-407E-A947-70E740481C1C}">
                <a14:useLocalDpi xmlns:a14="http://schemas.microsoft.com/office/drawing/2010/main" val="0"/>
              </a:ext>
            </a:extLst>
          </a:blip>
          <a:srcRect t="44652" r="2870" b="25519"/>
          <a:stretch>
            <a:fillRect/>
          </a:stretch>
        </p:blipFill>
        <p:spPr bwMode="auto">
          <a:xfrm>
            <a:off x="3598991" y="1161140"/>
            <a:ext cx="18506055" cy="1485932"/>
          </a:xfrm>
          <a:prstGeom prst="rect">
            <a:avLst/>
          </a:prstGeom>
          <a:gradFill rotWithShape="1">
            <a:gsLst>
              <a:gs pos="0">
                <a:srgbClr val="FFFFFF"/>
              </a:gs>
              <a:gs pos="50000">
                <a:srgbClr val="FFFFFF">
                  <a:gamma/>
                  <a:shade val="46275"/>
                  <a:invGamma/>
                </a:srgbClr>
              </a:gs>
              <a:gs pos="100000">
                <a:srgbClr val="FFFFFF"/>
              </a:gs>
            </a:gsLst>
            <a:lin ang="5400000" scaled="1"/>
          </a:gradFill>
          <a:ln>
            <a:noFill/>
          </a:ln>
          <a:effectLst>
            <a:outerShdw dist="35921" dir="2700000" algn="ctr" rotWithShape="0">
              <a:srgbClr val="CCCCCC"/>
            </a:outerShdw>
            <a:reflection stA="45000" dist="635000" dir="5400000" sy="-100000" algn="bl" rotWithShape="0"/>
          </a:effectLst>
          <a:extLst>
            <a:ext uri="{91240B29-F687-4F45-9708-019B960494DF}">
              <a14:hiddenLine xmlns:a14="http://schemas.microsoft.com/office/drawing/2010/main" w="9525" algn="in">
                <a:solidFill>
                  <a:srgbClr val="000000"/>
                </a:solidFill>
                <a:miter lim="800000"/>
                <a:headEnd/>
                <a:tailEnd/>
              </a14:hiddenLine>
            </a:ext>
          </a:extLst>
        </p:spPr>
      </p:pic>
      <p:pic>
        <p:nvPicPr>
          <p:cNvPr id="1030" name="Picture 6" descr="SGGW"/>
          <p:cNvPicPr>
            <a:picLocks noChangeAspect="1" noChangeArrowheads="1"/>
          </p:cNvPicPr>
          <p:nvPr/>
        </p:nvPicPr>
        <p:blipFill>
          <a:blip r:embed="rId3" cstate="print">
            <a:lum bright="80000"/>
            <a:extLst>
              <a:ext uri="{28A0092B-C50C-407E-A947-70E740481C1C}">
                <a14:useLocalDpi xmlns:a14="http://schemas.microsoft.com/office/drawing/2010/main" val="0"/>
              </a:ext>
            </a:extLst>
          </a:blip>
          <a:srcRect/>
          <a:stretch>
            <a:fillRect/>
          </a:stretch>
        </p:blipFill>
        <p:spPr bwMode="auto">
          <a:xfrm>
            <a:off x="10177912" y="12731952"/>
            <a:ext cx="1613926" cy="1583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 Box 9"/>
          <p:cNvSpPr txBox="1">
            <a:spLocks noChangeArrowheads="1"/>
          </p:cNvSpPr>
          <p:nvPr/>
        </p:nvSpPr>
        <p:spPr bwMode="auto">
          <a:xfrm>
            <a:off x="3598990" y="2495059"/>
            <a:ext cx="18506055" cy="854583"/>
          </a:xfrm>
          <a:prstGeom prst="rect">
            <a:avLst/>
          </a:prstGeom>
          <a:solidFill>
            <a:srgbClr val="00B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ctr" anchorCtr="0" compatLnSpc="1">
            <a:prstTxWarp prst="textNoShape">
              <a:avLst/>
            </a:prstTxWarp>
          </a:bodyPr>
          <a:lstStyle/>
          <a:p>
            <a:pPr algn="ctr" defTabSz="494288" eaLnBrk="0" fontAlgn="base" hangingPunct="0">
              <a:spcBef>
                <a:spcPct val="0"/>
              </a:spcBef>
              <a:spcAft>
                <a:spcPct val="0"/>
              </a:spcAft>
            </a:pPr>
            <a:r>
              <a:rPr lang="pl-PL" sz="3244" b="1" dirty="0">
                <a:solidFill>
                  <a:srgbClr val="FFFFFF"/>
                </a:solidFill>
                <a:latin typeface="Arial" panose="020B0604020202020204" pitchFamily="34" charset="0"/>
                <a:cs typeface="Arial" panose="020B0604020202020204" pitchFamily="34" charset="0"/>
              </a:rPr>
              <a:t>Monitoring rynku materiału siewnego roślin rolniczych w Polsce </a:t>
            </a:r>
            <a:endParaRPr lang="pl-PL" sz="973"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4"/>
          <a:stretch>
            <a:fillRect/>
          </a:stretch>
        </p:blipFill>
        <p:spPr>
          <a:xfrm>
            <a:off x="11791839" y="15409514"/>
            <a:ext cx="1616298" cy="1580265"/>
          </a:xfrm>
          <a:prstGeom prst="rect">
            <a:avLst/>
          </a:prstGeom>
        </p:spPr>
      </p:pic>
      <p:grpSp>
        <p:nvGrpSpPr>
          <p:cNvPr id="5" name="Group 2"/>
          <p:cNvGrpSpPr>
            <a:grpSpLocks/>
          </p:cNvGrpSpPr>
          <p:nvPr/>
        </p:nvGrpSpPr>
        <p:grpSpPr bwMode="auto">
          <a:xfrm>
            <a:off x="3960000" y="5383055"/>
            <a:ext cx="2304000" cy="612000"/>
            <a:chOff x="95491495" y="96434031"/>
            <a:chExt cx="4248444" cy="576776"/>
          </a:xfrm>
        </p:grpSpPr>
        <p:sp>
          <p:nvSpPr>
            <p:cNvPr id="6" name="AutoShape 3"/>
            <p:cNvSpPr>
              <a:spLocks noChangeArrowheads="1"/>
            </p:cNvSpPr>
            <p:nvPr/>
          </p:nvSpPr>
          <p:spPr bwMode="auto">
            <a:xfrm>
              <a:off x="95491495" y="96434031"/>
              <a:ext cx="4248444" cy="576776"/>
            </a:xfrm>
            <a:prstGeom prst="flowChartTerminator">
              <a:avLst/>
            </a:prstGeom>
            <a:solidFill>
              <a:srgbClr val="00B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defTabSz="494288" eaLnBrk="0" fontAlgn="base" hangingPunct="0">
                <a:spcBef>
                  <a:spcPct val="0"/>
                </a:spcBef>
                <a:spcAft>
                  <a:spcPct val="0"/>
                </a:spcAft>
              </a:pPr>
              <a:endParaRPr lang="pl-PL" sz="973">
                <a:latin typeface="Arial" panose="020B0604020202020204" pitchFamily="34" charset="0"/>
              </a:endParaRPr>
            </a:p>
          </p:txBody>
        </p:sp>
        <p:sp>
          <p:nvSpPr>
            <p:cNvPr id="7" name="Text Box 4"/>
            <p:cNvSpPr txBox="1">
              <a:spLocks noChangeArrowheads="1"/>
            </p:cNvSpPr>
            <p:nvPr/>
          </p:nvSpPr>
          <p:spPr bwMode="auto">
            <a:xfrm>
              <a:off x="95997932" y="96546571"/>
              <a:ext cx="3066757" cy="431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algn="ctr" defTabSz="494288" eaLnBrk="0" fontAlgn="base" hangingPunct="0">
                <a:spcBef>
                  <a:spcPct val="0"/>
                </a:spcBef>
                <a:spcAft>
                  <a:spcPct val="0"/>
                </a:spcAft>
              </a:pPr>
              <a:r>
                <a:rPr lang="pl-PL" sz="1514" b="1" dirty="0">
                  <a:solidFill>
                    <a:srgbClr val="FFFFFF"/>
                  </a:solidFill>
                  <a:latin typeface="Arial" panose="020B0604020202020204" pitchFamily="34" charset="0"/>
                  <a:cs typeface="Arial" panose="020B0604020202020204" pitchFamily="34" charset="0"/>
                </a:rPr>
                <a:t>Wstęp</a:t>
              </a:r>
              <a:endParaRPr lang="pl-PL" sz="973" dirty="0">
                <a:latin typeface="Arial" panose="020B0604020202020204" pitchFamily="34" charset="0"/>
                <a:cs typeface="Arial" panose="020B0604020202020204" pitchFamily="34" charset="0"/>
              </a:endParaRPr>
            </a:p>
          </p:txBody>
        </p:sp>
      </p:grpSp>
      <p:grpSp>
        <p:nvGrpSpPr>
          <p:cNvPr id="13" name="Group 2"/>
          <p:cNvGrpSpPr>
            <a:grpSpLocks/>
          </p:cNvGrpSpPr>
          <p:nvPr/>
        </p:nvGrpSpPr>
        <p:grpSpPr bwMode="auto">
          <a:xfrm>
            <a:off x="12260113" y="5379863"/>
            <a:ext cx="2304000" cy="612000"/>
            <a:chOff x="95491495" y="96434031"/>
            <a:chExt cx="4248444" cy="576776"/>
          </a:xfrm>
        </p:grpSpPr>
        <p:sp>
          <p:nvSpPr>
            <p:cNvPr id="14" name="AutoShape 3"/>
            <p:cNvSpPr>
              <a:spLocks noChangeArrowheads="1"/>
            </p:cNvSpPr>
            <p:nvPr/>
          </p:nvSpPr>
          <p:spPr bwMode="auto">
            <a:xfrm>
              <a:off x="95491495" y="96434031"/>
              <a:ext cx="4248444" cy="576776"/>
            </a:xfrm>
            <a:prstGeom prst="flowChartTerminator">
              <a:avLst/>
            </a:prstGeom>
            <a:solidFill>
              <a:srgbClr val="00B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defTabSz="494288" eaLnBrk="0" fontAlgn="base" hangingPunct="0">
                <a:spcBef>
                  <a:spcPct val="0"/>
                </a:spcBef>
                <a:spcAft>
                  <a:spcPct val="0"/>
                </a:spcAft>
              </a:pPr>
              <a:endParaRPr lang="pl-PL" sz="973">
                <a:latin typeface="Arial" panose="020B0604020202020204" pitchFamily="34" charset="0"/>
              </a:endParaRPr>
            </a:p>
          </p:txBody>
        </p:sp>
        <p:sp>
          <p:nvSpPr>
            <p:cNvPr id="15" name="Text Box 4"/>
            <p:cNvSpPr txBox="1">
              <a:spLocks noChangeArrowheads="1"/>
            </p:cNvSpPr>
            <p:nvPr/>
          </p:nvSpPr>
          <p:spPr bwMode="auto">
            <a:xfrm>
              <a:off x="95997932" y="96546572"/>
              <a:ext cx="3066757" cy="35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algn="ctr" defTabSz="494288" eaLnBrk="0" fontAlgn="base" hangingPunct="0">
                <a:spcBef>
                  <a:spcPct val="0"/>
                </a:spcBef>
                <a:spcAft>
                  <a:spcPct val="0"/>
                </a:spcAft>
              </a:pPr>
              <a:r>
                <a:rPr lang="pl-PL" sz="1514" b="1" dirty="0">
                  <a:solidFill>
                    <a:srgbClr val="FFFFFF"/>
                  </a:solidFill>
                  <a:latin typeface="Arial" panose="020B0604020202020204" pitchFamily="34" charset="0"/>
                  <a:cs typeface="Arial" panose="020B0604020202020204" pitchFamily="34" charset="0"/>
                </a:rPr>
                <a:t>Materiały</a:t>
              </a:r>
              <a:endParaRPr lang="pl-PL" sz="973" dirty="0">
                <a:latin typeface="Arial" panose="020B0604020202020204" pitchFamily="34" charset="0"/>
                <a:cs typeface="Arial" panose="020B0604020202020204" pitchFamily="34" charset="0"/>
              </a:endParaRPr>
            </a:p>
          </p:txBody>
        </p:sp>
      </p:grpSp>
      <p:grpSp>
        <p:nvGrpSpPr>
          <p:cNvPr id="19" name="Group 2"/>
          <p:cNvGrpSpPr>
            <a:grpSpLocks/>
          </p:cNvGrpSpPr>
          <p:nvPr/>
        </p:nvGrpSpPr>
        <p:grpSpPr bwMode="auto">
          <a:xfrm>
            <a:off x="3960000" y="27414000"/>
            <a:ext cx="2304000" cy="612000"/>
            <a:chOff x="95491495" y="96434031"/>
            <a:chExt cx="4248444" cy="579670"/>
          </a:xfrm>
        </p:grpSpPr>
        <p:sp>
          <p:nvSpPr>
            <p:cNvPr id="20" name="AutoShape 3"/>
            <p:cNvSpPr>
              <a:spLocks noChangeArrowheads="1"/>
            </p:cNvSpPr>
            <p:nvPr/>
          </p:nvSpPr>
          <p:spPr bwMode="auto">
            <a:xfrm>
              <a:off x="95491495" y="96434031"/>
              <a:ext cx="4248444" cy="576776"/>
            </a:xfrm>
            <a:prstGeom prst="flowChartTerminator">
              <a:avLst/>
            </a:prstGeom>
            <a:solidFill>
              <a:srgbClr val="00B05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defTabSz="494288" eaLnBrk="0" fontAlgn="base" hangingPunct="0">
                <a:spcBef>
                  <a:spcPct val="0"/>
                </a:spcBef>
                <a:spcAft>
                  <a:spcPct val="0"/>
                </a:spcAft>
              </a:pPr>
              <a:endParaRPr lang="pl-PL" sz="973">
                <a:latin typeface="Arial" panose="020B0604020202020204" pitchFamily="34" charset="0"/>
              </a:endParaRPr>
            </a:p>
          </p:txBody>
        </p:sp>
        <p:sp>
          <p:nvSpPr>
            <p:cNvPr id="21" name="Text Box 4"/>
            <p:cNvSpPr txBox="1">
              <a:spLocks noChangeArrowheads="1"/>
            </p:cNvSpPr>
            <p:nvPr/>
          </p:nvSpPr>
          <p:spPr bwMode="auto">
            <a:xfrm>
              <a:off x="95997932" y="96546571"/>
              <a:ext cx="3066757" cy="46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9768" tIns="19768" rIns="19768" bIns="19768" numCol="1" anchor="t" anchorCtr="0" compatLnSpc="1">
              <a:prstTxWarp prst="textNoShape">
                <a:avLst/>
              </a:prstTxWarp>
            </a:bodyPr>
            <a:lstStyle/>
            <a:p>
              <a:pPr algn="ctr" defTabSz="494288" eaLnBrk="0" fontAlgn="base" hangingPunct="0">
                <a:spcBef>
                  <a:spcPct val="0"/>
                </a:spcBef>
                <a:spcAft>
                  <a:spcPct val="0"/>
                </a:spcAft>
              </a:pPr>
              <a:r>
                <a:rPr lang="pl-PL" sz="1514" b="1" dirty="0">
                  <a:solidFill>
                    <a:srgbClr val="FFFFFF"/>
                  </a:solidFill>
                  <a:latin typeface="Arial" panose="020B0604020202020204" pitchFamily="34" charset="0"/>
                  <a:cs typeface="Arial" panose="020B0604020202020204" pitchFamily="34" charset="0"/>
                </a:rPr>
                <a:t>Podsumowanie</a:t>
              </a:r>
            </a:p>
            <a:p>
              <a:pPr algn="ctr" defTabSz="494288" eaLnBrk="0" fontAlgn="base" hangingPunct="0">
                <a:spcBef>
                  <a:spcPct val="0"/>
                </a:spcBef>
                <a:spcAft>
                  <a:spcPct val="0"/>
                </a:spcAft>
              </a:pPr>
              <a:endParaRPr lang="pl-PL" sz="973" dirty="0">
                <a:latin typeface="Arial" panose="020B0604020202020204" pitchFamily="34" charset="0"/>
                <a:cs typeface="Arial" panose="020B0604020202020204" pitchFamily="34" charset="0"/>
              </a:endParaRPr>
            </a:p>
          </p:txBody>
        </p:sp>
      </p:grpSp>
      <p:sp>
        <p:nvSpPr>
          <p:cNvPr id="9" name="Prostokąt 8"/>
          <p:cNvSpPr/>
          <p:nvPr/>
        </p:nvSpPr>
        <p:spPr>
          <a:xfrm>
            <a:off x="3492000" y="6192000"/>
            <a:ext cx="5325028" cy="8639673"/>
          </a:xfrm>
          <a:prstGeom prst="rect">
            <a:avLst/>
          </a:prstGeom>
        </p:spPr>
        <p:txBody>
          <a:bodyPr wrap="square">
            <a:spAutoFit/>
          </a:bodyPr>
          <a:lstStyle/>
          <a:p>
            <a:pPr>
              <a:lnSpc>
                <a:spcPct val="119000"/>
              </a:lnSpc>
              <a:spcAft>
                <a:spcPts val="324"/>
              </a:spcAft>
            </a:pPr>
            <a:r>
              <a:rPr lang="pl-PL" sz="1600" b="1" kern="1400" dirty="0">
                <a:solidFill>
                  <a:srgbClr val="000000"/>
                </a:solidFill>
                <a:latin typeface="Arial" panose="020B0604020202020204" pitchFamily="34" charset="0"/>
                <a:cs typeface="Arial" panose="020B0604020202020204" pitchFamily="34" charset="0"/>
              </a:rPr>
              <a:t>Możliwość dalszego wzrostu plonów opartego na intensyfikacji agrotechniki są ograniczone, ze względów ekonomicznych i środowiskowych  i, co już możemy zaobserwować,  zależą coraz bardziej od czynników biologicznych gdzie postęp hodowlany jest  głównym czynnikiem  wzrostu plonów. Aby to zapewnić konieczne jest nie tylko sprawne funkcjonowanie hodowli ale też  sprawne funkcjonowanie rynku nasiennego pozwalające na skuteczne wykorzystanie osiągnięć hodowli. </a:t>
            </a:r>
          </a:p>
          <a:p>
            <a:pPr>
              <a:lnSpc>
                <a:spcPct val="119000"/>
              </a:lnSpc>
              <a:spcAft>
                <a:spcPts val="324"/>
              </a:spcAft>
            </a:pPr>
            <a:r>
              <a:rPr lang="pl-PL" sz="1600" b="1" kern="1400" dirty="0">
                <a:solidFill>
                  <a:srgbClr val="000000"/>
                </a:solidFill>
                <a:latin typeface="Arial" panose="020B0604020202020204" pitchFamily="34" charset="0"/>
                <a:cs typeface="Arial" panose="020B0604020202020204" pitchFamily="34" charset="0"/>
              </a:rPr>
              <a:t>Nasiona muszą być dostępne po konkurencyjnych cenach zapewniających korzyści zarówno dla hodowców i producentów nasion jak również i dla użytkujących je rolników.</a:t>
            </a:r>
            <a:r>
              <a:rPr lang="en-US" sz="1600" b="1" kern="1400" dirty="0">
                <a:solidFill>
                  <a:srgbClr val="000000"/>
                </a:solidFill>
                <a:latin typeface="Arial" panose="020B0604020202020204" pitchFamily="34" charset="0"/>
                <a:cs typeface="Arial" panose="020B0604020202020204" pitchFamily="34" charset="0"/>
              </a:rPr>
              <a:t> </a:t>
            </a:r>
          </a:p>
          <a:p>
            <a:pPr>
              <a:lnSpc>
                <a:spcPct val="115000"/>
              </a:lnSpc>
              <a:spcAft>
                <a:spcPts val="794"/>
              </a:spcAft>
            </a:pPr>
            <a:r>
              <a:rPr lang="pl-PL" sz="1600" b="1" kern="1400" dirty="0">
                <a:solidFill>
                  <a:srgbClr val="000000"/>
                </a:solidFill>
                <a:latin typeface="Arial" panose="020B0604020202020204" pitchFamily="34" charset="0"/>
                <a:cs typeface="Arial" panose="020B0604020202020204" pitchFamily="34" charset="0"/>
              </a:rPr>
              <a:t>Zaopatrzenie i dostępność materiału  siewnego ma olbrzymie znaczenie zarówno dla hodowców, producentów  nasion jak i rolników. Rozwój sprawnego rynku nasiennego pozwala na samofinansowanie hodowli a jednocześnie w dużej mierze decyduje o efektywności osiągniętego postępu biologicznego. Bilans Polski w międzynarodowym  handlu jest ujemny – wartość importu nasion rolniczych  jest dwukrotnie mniejsza niż eksportu a głównym źródłem przychodów jest rynek krajowy. </a:t>
            </a:r>
          </a:p>
          <a:p>
            <a:pPr>
              <a:lnSpc>
                <a:spcPct val="119000"/>
              </a:lnSpc>
              <a:spcAft>
                <a:spcPts val="324"/>
              </a:spcAft>
            </a:pPr>
            <a:r>
              <a:rPr lang="pl-PL" sz="1600" b="1" kern="1400" dirty="0">
                <a:solidFill>
                  <a:srgbClr val="000000"/>
                </a:solidFill>
                <a:latin typeface="Arial" panose="020B0604020202020204" pitchFamily="34" charset="0"/>
                <a:cs typeface="Arial" panose="020B0604020202020204" pitchFamily="34" charset="0"/>
              </a:rPr>
              <a:t>Celem pracy jest przedstawienie zmian w wielkości i strukturze produkcji nasiennej głównych roślin rolniczych oraz udział polskiej hodowli.</a:t>
            </a:r>
          </a:p>
          <a:p>
            <a:pPr>
              <a:lnSpc>
                <a:spcPct val="119000"/>
              </a:lnSpc>
              <a:spcAft>
                <a:spcPts val="324"/>
              </a:spcAft>
            </a:pPr>
            <a:r>
              <a:rPr lang="pl-PL" sz="1400" kern="1400" dirty="0">
                <a:solidFill>
                  <a:srgbClr val="000000"/>
                </a:solidFill>
                <a:latin typeface="Arial" panose="020B0604020202020204" pitchFamily="34" charset="0"/>
                <a:cs typeface="Arial" panose="020B0604020202020204" pitchFamily="34" charset="0"/>
              </a:rPr>
              <a:t> </a:t>
            </a:r>
          </a:p>
        </p:txBody>
      </p:sp>
      <p:sp>
        <p:nvSpPr>
          <p:cNvPr id="27" name="Prostokąt 26"/>
          <p:cNvSpPr/>
          <p:nvPr/>
        </p:nvSpPr>
        <p:spPr>
          <a:xfrm>
            <a:off x="9053624" y="6169037"/>
            <a:ext cx="13446601" cy="1237903"/>
          </a:xfrm>
          <a:prstGeom prst="rect">
            <a:avLst/>
          </a:prstGeom>
        </p:spPr>
        <p:txBody>
          <a:bodyPr wrap="square">
            <a:spAutoFit/>
          </a:bodyPr>
          <a:lstStyle/>
          <a:p>
            <a:pPr>
              <a:lnSpc>
                <a:spcPct val="119000"/>
              </a:lnSpc>
              <a:spcAft>
                <a:spcPts val="324"/>
              </a:spcAft>
            </a:pPr>
            <a:r>
              <a:rPr lang="pl-PL" sz="1600" b="1" kern="1400" dirty="0">
                <a:solidFill>
                  <a:srgbClr val="000000"/>
                </a:solidFill>
                <a:latin typeface="Arial" panose="020B0604020202020204" pitchFamily="34" charset="0"/>
                <a:cs typeface="Arial" panose="020B0604020202020204" pitchFamily="34" charset="0"/>
              </a:rPr>
              <a:t>Wykorzystano dane Krajowego Rejestru Odmian COBORU, dane Państwowej Inspekcji Ochrony Roślin i Nasiennictwa dotyczące wielkości produkcji i obrotu materiałem siewnym w analizowanym okresie, notowania cen materiału siewnego oraz dane o produkcji z GUS oraz dane o wielkości importu i eksportu wg </a:t>
            </a:r>
            <a:r>
              <a:rPr lang="en-US" sz="1600" b="1" kern="1400" dirty="0">
                <a:solidFill>
                  <a:srgbClr val="000000"/>
                </a:solidFill>
                <a:latin typeface="Arial" panose="020B0604020202020204" pitchFamily="34" charset="0"/>
                <a:cs typeface="Arial" panose="020B0604020202020204" pitchFamily="34" charset="0"/>
              </a:rPr>
              <a:t>International Seed Federation</a:t>
            </a:r>
            <a:r>
              <a:rPr lang="pl-PL" sz="1600" b="1" kern="1400" dirty="0">
                <a:solidFill>
                  <a:srgbClr val="000000"/>
                </a:solidFill>
                <a:latin typeface="Arial" panose="020B0604020202020204" pitchFamily="34" charset="0"/>
                <a:cs typeface="Arial" panose="020B0604020202020204" pitchFamily="34" charset="0"/>
              </a:rPr>
              <a:t> (ISF). Plonowanie odmian w warunkach produkcyjnych oceniono na podstawie danych ankietowych z gospodarstw. </a:t>
            </a:r>
            <a:r>
              <a:rPr lang="en-US" sz="1600" b="1" kern="1400" dirty="0">
                <a:solidFill>
                  <a:srgbClr val="000000"/>
                </a:solidFill>
                <a:latin typeface="Arial" panose="020B0604020202020204" pitchFamily="34" charset="0"/>
                <a:cs typeface="Arial" panose="020B0604020202020204" pitchFamily="34" charset="0"/>
              </a:rPr>
              <a:t> </a:t>
            </a:r>
          </a:p>
        </p:txBody>
      </p:sp>
      <p:sp>
        <p:nvSpPr>
          <p:cNvPr id="47" name="Prostokąt 46">
            <a:extLst>
              <a:ext uri="{FF2B5EF4-FFF2-40B4-BE49-F238E27FC236}">
                <a16:creationId xmlns:a16="http://schemas.microsoft.com/office/drawing/2014/main" id="{70472E56-00D4-4874-8B1B-E2BFCC4AD3D9}"/>
              </a:ext>
            </a:extLst>
          </p:cNvPr>
          <p:cNvSpPr/>
          <p:nvPr/>
        </p:nvSpPr>
        <p:spPr>
          <a:xfrm>
            <a:off x="9000228" y="12420000"/>
            <a:ext cx="10800559" cy="338554"/>
          </a:xfrm>
          <a:prstGeom prst="rect">
            <a:avLst/>
          </a:prstGeom>
        </p:spPr>
        <p:txBody>
          <a:bodyPr wrap="square">
            <a:spAutoFit/>
          </a:bodyPr>
          <a:lstStyle/>
          <a:p>
            <a:r>
              <a:rPr lang="pl-PL" sz="1600" b="1" kern="1400" dirty="0">
                <a:solidFill>
                  <a:srgbClr val="000000"/>
                </a:solidFill>
                <a:latin typeface="Arial" panose="020B0604020202020204" pitchFamily="34" charset="0"/>
              </a:rPr>
              <a:t>Udział hodowli krajowej w reprodukcji nasiennej zbóż (wg powierzchni plantacji nasiennych)</a:t>
            </a:r>
            <a:endParaRPr lang="pl-PL" sz="1600" b="1" dirty="0"/>
          </a:p>
        </p:txBody>
      </p:sp>
      <p:sp>
        <p:nvSpPr>
          <p:cNvPr id="89" name="Prostokąt 88">
            <a:extLst>
              <a:ext uri="{FF2B5EF4-FFF2-40B4-BE49-F238E27FC236}">
                <a16:creationId xmlns:a16="http://schemas.microsoft.com/office/drawing/2014/main" id="{105DAE43-E192-46DF-94A8-401F7F1A8058}"/>
              </a:ext>
            </a:extLst>
          </p:cNvPr>
          <p:cNvSpPr/>
          <p:nvPr/>
        </p:nvSpPr>
        <p:spPr>
          <a:xfrm>
            <a:off x="3871158" y="3709794"/>
            <a:ext cx="18233884" cy="1159548"/>
          </a:xfrm>
          <a:prstGeom prst="rect">
            <a:avLst/>
          </a:prstGeom>
        </p:spPr>
        <p:txBody>
          <a:bodyPr wrap="square">
            <a:spAutoFit/>
          </a:bodyPr>
          <a:lstStyle/>
          <a:p>
            <a:pPr>
              <a:lnSpc>
                <a:spcPct val="119000"/>
              </a:lnSpc>
              <a:spcAft>
                <a:spcPts val="408"/>
              </a:spcAft>
            </a:pPr>
            <a:r>
              <a:rPr lang="pl-PL" sz="1800" b="1" kern="1400" dirty="0">
                <a:solidFill>
                  <a:srgbClr val="000000"/>
                </a:solidFill>
                <a:latin typeface="Tahoma" panose="020B0604030504040204" pitchFamily="34" charset="0"/>
              </a:rPr>
              <a:t>Tadeusz Oleksiak</a:t>
            </a:r>
            <a:endParaRPr lang="pl-PL" sz="1800" b="1" kern="1400" dirty="0">
              <a:solidFill>
                <a:srgbClr val="000000"/>
              </a:solidFill>
              <a:latin typeface="Calibri" panose="020F0502020204030204" pitchFamily="34" charset="0"/>
            </a:endParaRPr>
          </a:p>
          <a:p>
            <a:pPr>
              <a:lnSpc>
                <a:spcPct val="119000"/>
              </a:lnSpc>
              <a:spcAft>
                <a:spcPts val="408"/>
              </a:spcAft>
            </a:pPr>
            <a:r>
              <a:rPr lang="pl-PL" sz="1800" b="1" kern="1400" baseline="30000" dirty="0">
                <a:solidFill>
                  <a:srgbClr val="000000"/>
                </a:solidFill>
                <a:latin typeface="Tahoma" panose="020B0604030504040204" pitchFamily="34" charset="0"/>
              </a:rPr>
              <a:t> </a:t>
            </a:r>
            <a:r>
              <a:rPr lang="pl-PL" sz="1800" b="1" kern="1400" dirty="0">
                <a:solidFill>
                  <a:srgbClr val="000000"/>
                </a:solidFill>
                <a:latin typeface="Tahoma" panose="020B0604030504040204" pitchFamily="34" charset="0"/>
              </a:rPr>
              <a:t>Instytut Hodowli i Aklimatyzacji Roślin – Państwowy Instytut Badawczy  (IHAR - PIB), Zakład Nasiennictwa i Nasionoznawstwa, Radzików, 05-870 Błonie</a:t>
            </a:r>
            <a:endParaRPr lang="pl-PL" sz="1800" b="1" kern="1400" dirty="0">
              <a:solidFill>
                <a:srgbClr val="000000"/>
              </a:solidFill>
              <a:latin typeface="Calibri" panose="020F0502020204030204" pitchFamily="34" charset="0"/>
            </a:endParaRPr>
          </a:p>
          <a:p>
            <a:pPr>
              <a:lnSpc>
                <a:spcPct val="119000"/>
              </a:lnSpc>
              <a:spcAft>
                <a:spcPts val="408"/>
              </a:spcAft>
            </a:pPr>
            <a:r>
              <a:rPr lang="pl-PL" sz="1800" b="1" kern="1400" dirty="0">
                <a:solidFill>
                  <a:srgbClr val="000000"/>
                </a:solidFill>
                <a:latin typeface="Tahoma" panose="020B0604030504040204" pitchFamily="34" charset="0"/>
              </a:rPr>
              <a:t>e–mail: t.oleksiak@ihar.edu.pl</a:t>
            </a:r>
            <a:endParaRPr lang="pl-PL" sz="1800" b="1" kern="1400" dirty="0">
              <a:solidFill>
                <a:srgbClr val="000000"/>
              </a:solidFill>
              <a:latin typeface="Calibri" panose="020F0502020204030204" pitchFamily="34" charset="0"/>
            </a:endParaRPr>
          </a:p>
        </p:txBody>
      </p:sp>
      <p:graphicFrame>
        <p:nvGraphicFramePr>
          <p:cNvPr id="51" name="Wykres 50">
            <a:extLst>
              <a:ext uri="{FF2B5EF4-FFF2-40B4-BE49-F238E27FC236}">
                <a16:creationId xmlns:a16="http://schemas.microsoft.com/office/drawing/2014/main" id="{C5F95447-4A9F-418A-984D-EB67D40FF8F0}"/>
              </a:ext>
            </a:extLst>
          </p:cNvPr>
          <p:cNvGraphicFramePr>
            <a:graphicFrameLocks/>
          </p:cNvGraphicFramePr>
          <p:nvPr>
            <p:extLst>
              <p:ext uri="{D42A27DB-BD31-4B8C-83A1-F6EECF244321}">
                <p14:modId xmlns:p14="http://schemas.microsoft.com/office/powerpoint/2010/main" val="4140394145"/>
              </p:ext>
            </p:extLst>
          </p:nvPr>
        </p:nvGraphicFramePr>
        <p:xfrm>
          <a:off x="18720225" y="16200000"/>
          <a:ext cx="378000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Wykres 52">
            <a:extLst>
              <a:ext uri="{FF2B5EF4-FFF2-40B4-BE49-F238E27FC236}">
                <a16:creationId xmlns:a16="http://schemas.microsoft.com/office/drawing/2014/main" id="{3935B279-DA9B-4DE9-B319-CC8D976B788E}"/>
              </a:ext>
            </a:extLst>
          </p:cNvPr>
          <p:cNvGraphicFramePr>
            <a:graphicFrameLocks/>
          </p:cNvGraphicFramePr>
          <p:nvPr>
            <p:extLst>
              <p:ext uri="{D42A27DB-BD31-4B8C-83A1-F6EECF244321}">
                <p14:modId xmlns:p14="http://schemas.microsoft.com/office/powerpoint/2010/main" val="3747253393"/>
              </p:ext>
            </p:extLst>
          </p:nvPr>
        </p:nvGraphicFramePr>
        <p:xfrm>
          <a:off x="18720225" y="12960000"/>
          <a:ext cx="3780000" cy="288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Wykres 53">
            <a:extLst>
              <a:ext uri="{FF2B5EF4-FFF2-40B4-BE49-F238E27FC236}">
                <a16:creationId xmlns:a16="http://schemas.microsoft.com/office/drawing/2014/main" id="{80CD136C-C3E8-4753-A785-F6595B8850F9}"/>
              </a:ext>
            </a:extLst>
          </p:cNvPr>
          <p:cNvGraphicFramePr>
            <a:graphicFrameLocks/>
          </p:cNvGraphicFramePr>
          <p:nvPr>
            <p:extLst>
              <p:ext uri="{D42A27DB-BD31-4B8C-83A1-F6EECF244321}">
                <p14:modId xmlns:p14="http://schemas.microsoft.com/office/powerpoint/2010/main" val="2625044827"/>
              </p:ext>
            </p:extLst>
          </p:nvPr>
        </p:nvGraphicFramePr>
        <p:xfrm>
          <a:off x="9000226" y="12960000"/>
          <a:ext cx="2916000" cy="288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7" name="Wykres 56">
            <a:extLst>
              <a:ext uri="{FF2B5EF4-FFF2-40B4-BE49-F238E27FC236}">
                <a16:creationId xmlns:a16="http://schemas.microsoft.com/office/drawing/2014/main" id="{B424EA51-F14E-46A0-9B9F-1CD4CB32B246}"/>
              </a:ext>
            </a:extLst>
          </p:cNvPr>
          <p:cNvGraphicFramePr>
            <a:graphicFrameLocks/>
          </p:cNvGraphicFramePr>
          <p:nvPr>
            <p:extLst>
              <p:ext uri="{D42A27DB-BD31-4B8C-83A1-F6EECF244321}">
                <p14:modId xmlns:p14="http://schemas.microsoft.com/office/powerpoint/2010/main" val="3945874500"/>
              </p:ext>
            </p:extLst>
          </p:nvPr>
        </p:nvGraphicFramePr>
        <p:xfrm>
          <a:off x="15480225" y="12960000"/>
          <a:ext cx="2916000" cy="288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8" name="Wykres 67">
            <a:extLst>
              <a:ext uri="{FF2B5EF4-FFF2-40B4-BE49-F238E27FC236}">
                <a16:creationId xmlns:a16="http://schemas.microsoft.com/office/drawing/2014/main" id="{64CCA31F-0FE0-4D34-BF8D-01FA6C280CD3}"/>
              </a:ext>
            </a:extLst>
          </p:cNvPr>
          <p:cNvGraphicFramePr>
            <a:graphicFrameLocks/>
          </p:cNvGraphicFramePr>
          <p:nvPr>
            <p:extLst>
              <p:ext uri="{D42A27DB-BD31-4B8C-83A1-F6EECF244321}">
                <p14:modId xmlns:p14="http://schemas.microsoft.com/office/powerpoint/2010/main" val="1348153695"/>
              </p:ext>
            </p:extLst>
          </p:nvPr>
        </p:nvGraphicFramePr>
        <p:xfrm>
          <a:off x="12240225" y="12960000"/>
          <a:ext cx="2916000" cy="288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7" name="Wykres 86">
            <a:extLst>
              <a:ext uri="{FF2B5EF4-FFF2-40B4-BE49-F238E27FC236}">
                <a16:creationId xmlns:a16="http://schemas.microsoft.com/office/drawing/2014/main" id="{D7E00B7B-E4AC-4F69-8C86-877BF46C85C5}"/>
              </a:ext>
            </a:extLst>
          </p:cNvPr>
          <p:cNvGraphicFramePr>
            <a:graphicFrameLocks/>
          </p:cNvGraphicFramePr>
          <p:nvPr>
            <p:extLst>
              <p:ext uri="{D42A27DB-BD31-4B8C-83A1-F6EECF244321}">
                <p14:modId xmlns:p14="http://schemas.microsoft.com/office/powerpoint/2010/main" val="3478325138"/>
              </p:ext>
            </p:extLst>
          </p:nvPr>
        </p:nvGraphicFramePr>
        <p:xfrm>
          <a:off x="9000226" y="16200000"/>
          <a:ext cx="2916000" cy="2880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0" name="Wykres 89">
            <a:extLst>
              <a:ext uri="{FF2B5EF4-FFF2-40B4-BE49-F238E27FC236}">
                <a16:creationId xmlns:a16="http://schemas.microsoft.com/office/drawing/2014/main" id="{CE674B26-F332-4A2D-8463-4854E673FFBB}"/>
              </a:ext>
            </a:extLst>
          </p:cNvPr>
          <p:cNvGraphicFramePr>
            <a:graphicFrameLocks/>
          </p:cNvGraphicFramePr>
          <p:nvPr>
            <p:extLst>
              <p:ext uri="{D42A27DB-BD31-4B8C-83A1-F6EECF244321}">
                <p14:modId xmlns:p14="http://schemas.microsoft.com/office/powerpoint/2010/main" val="1959834491"/>
              </p:ext>
            </p:extLst>
          </p:nvPr>
        </p:nvGraphicFramePr>
        <p:xfrm>
          <a:off x="12240225" y="16200000"/>
          <a:ext cx="2916000" cy="2880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1" name="Wykres 90">
            <a:extLst>
              <a:ext uri="{FF2B5EF4-FFF2-40B4-BE49-F238E27FC236}">
                <a16:creationId xmlns:a16="http://schemas.microsoft.com/office/drawing/2014/main" id="{9951FE79-3D2A-469C-875E-79CF95F00CFB}"/>
              </a:ext>
            </a:extLst>
          </p:cNvPr>
          <p:cNvGraphicFramePr>
            <a:graphicFrameLocks/>
          </p:cNvGraphicFramePr>
          <p:nvPr>
            <p:extLst>
              <p:ext uri="{D42A27DB-BD31-4B8C-83A1-F6EECF244321}">
                <p14:modId xmlns:p14="http://schemas.microsoft.com/office/powerpoint/2010/main" val="1921713459"/>
              </p:ext>
            </p:extLst>
          </p:nvPr>
        </p:nvGraphicFramePr>
        <p:xfrm>
          <a:off x="15480225" y="16200000"/>
          <a:ext cx="2916000" cy="2880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2" name="Wykres 91">
            <a:extLst>
              <a:ext uri="{FF2B5EF4-FFF2-40B4-BE49-F238E27FC236}">
                <a16:creationId xmlns:a16="http://schemas.microsoft.com/office/drawing/2014/main" id="{B7E41B23-2F12-4498-84A7-45F4055C1338}"/>
              </a:ext>
            </a:extLst>
          </p:cNvPr>
          <p:cNvGraphicFramePr>
            <a:graphicFrameLocks/>
          </p:cNvGraphicFramePr>
          <p:nvPr>
            <p:extLst>
              <p:ext uri="{D42A27DB-BD31-4B8C-83A1-F6EECF244321}">
                <p14:modId xmlns:p14="http://schemas.microsoft.com/office/powerpoint/2010/main" val="3826859473"/>
              </p:ext>
            </p:extLst>
          </p:nvPr>
        </p:nvGraphicFramePr>
        <p:xfrm>
          <a:off x="14400000" y="19980000"/>
          <a:ext cx="3600000" cy="32400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4" name="Wykres 93">
            <a:extLst>
              <a:ext uri="{FF2B5EF4-FFF2-40B4-BE49-F238E27FC236}">
                <a16:creationId xmlns:a16="http://schemas.microsoft.com/office/drawing/2014/main" id="{DC1E411D-E221-4E85-A69D-CB36F36EEE18}"/>
              </a:ext>
            </a:extLst>
          </p:cNvPr>
          <p:cNvGraphicFramePr>
            <a:graphicFrameLocks/>
          </p:cNvGraphicFramePr>
          <p:nvPr>
            <p:extLst>
              <p:ext uri="{D42A27DB-BD31-4B8C-83A1-F6EECF244321}">
                <p14:modId xmlns:p14="http://schemas.microsoft.com/office/powerpoint/2010/main" val="2174784583"/>
              </p:ext>
            </p:extLst>
          </p:nvPr>
        </p:nvGraphicFramePr>
        <p:xfrm>
          <a:off x="13248224" y="7560000"/>
          <a:ext cx="8640000" cy="46800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5" name="Wykres 94">
            <a:extLst>
              <a:ext uri="{FF2B5EF4-FFF2-40B4-BE49-F238E27FC236}">
                <a16:creationId xmlns:a16="http://schemas.microsoft.com/office/drawing/2014/main" id="{B3C13461-084D-4774-9E79-38DE40FCD8DF}"/>
              </a:ext>
            </a:extLst>
          </p:cNvPr>
          <p:cNvGraphicFramePr>
            <a:graphicFrameLocks/>
          </p:cNvGraphicFramePr>
          <p:nvPr>
            <p:extLst>
              <p:ext uri="{D42A27DB-BD31-4B8C-83A1-F6EECF244321}">
                <p14:modId xmlns:p14="http://schemas.microsoft.com/office/powerpoint/2010/main" val="3022296813"/>
              </p:ext>
            </p:extLst>
          </p:nvPr>
        </p:nvGraphicFramePr>
        <p:xfrm>
          <a:off x="9000000" y="7560000"/>
          <a:ext cx="4212000" cy="46800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6" name="Wykres 95">
            <a:extLst>
              <a:ext uri="{FF2B5EF4-FFF2-40B4-BE49-F238E27FC236}">
                <a16:creationId xmlns:a16="http://schemas.microsoft.com/office/drawing/2014/main" id="{5BADC063-F5B2-4689-916C-98E488E45B55}"/>
              </a:ext>
            </a:extLst>
          </p:cNvPr>
          <p:cNvGraphicFramePr>
            <a:graphicFrameLocks/>
          </p:cNvGraphicFramePr>
          <p:nvPr>
            <p:extLst>
              <p:ext uri="{D42A27DB-BD31-4B8C-83A1-F6EECF244321}">
                <p14:modId xmlns:p14="http://schemas.microsoft.com/office/powerpoint/2010/main" val="557541792"/>
              </p:ext>
            </p:extLst>
          </p:nvPr>
        </p:nvGraphicFramePr>
        <p:xfrm>
          <a:off x="3420000" y="15840000"/>
          <a:ext cx="4896000" cy="32400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7" name="Wykres 96">
            <a:extLst>
              <a:ext uri="{FF2B5EF4-FFF2-40B4-BE49-F238E27FC236}">
                <a16:creationId xmlns:a16="http://schemas.microsoft.com/office/drawing/2014/main" id="{1FA462CE-062D-425A-A2BC-7448CA1CDF91}"/>
              </a:ext>
            </a:extLst>
          </p:cNvPr>
          <p:cNvGraphicFramePr>
            <a:graphicFrameLocks/>
          </p:cNvGraphicFramePr>
          <p:nvPr>
            <p:extLst>
              <p:ext uri="{D42A27DB-BD31-4B8C-83A1-F6EECF244321}">
                <p14:modId xmlns:p14="http://schemas.microsoft.com/office/powerpoint/2010/main" val="1991113644"/>
              </p:ext>
            </p:extLst>
          </p:nvPr>
        </p:nvGraphicFramePr>
        <p:xfrm>
          <a:off x="3420000" y="19980000"/>
          <a:ext cx="5220000" cy="324000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9" name="Wykres 98">
            <a:extLst>
              <a:ext uri="{FF2B5EF4-FFF2-40B4-BE49-F238E27FC236}">
                <a16:creationId xmlns:a16="http://schemas.microsoft.com/office/drawing/2014/main" id="{905B38E7-763D-42AE-82FA-E4DC5B4CFC40}"/>
              </a:ext>
            </a:extLst>
          </p:cNvPr>
          <p:cNvGraphicFramePr>
            <a:graphicFrameLocks/>
          </p:cNvGraphicFramePr>
          <p:nvPr>
            <p:extLst>
              <p:ext uri="{D42A27DB-BD31-4B8C-83A1-F6EECF244321}">
                <p14:modId xmlns:p14="http://schemas.microsoft.com/office/powerpoint/2010/main" val="2433174289"/>
              </p:ext>
            </p:extLst>
          </p:nvPr>
        </p:nvGraphicFramePr>
        <p:xfrm>
          <a:off x="18720000" y="19980000"/>
          <a:ext cx="3600000" cy="324000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00" name="Wykres 99">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1032442403"/>
              </p:ext>
            </p:extLst>
          </p:nvPr>
        </p:nvGraphicFramePr>
        <p:xfrm>
          <a:off x="8712000" y="19980001"/>
          <a:ext cx="5220000" cy="32400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4" name="Wykres 43">
            <a:extLst>
              <a:ext uri="{FF2B5EF4-FFF2-40B4-BE49-F238E27FC236}">
                <a16:creationId xmlns:a16="http://schemas.microsoft.com/office/drawing/2014/main" id="{219046B6-2B7B-41AB-B102-1EAAC09D3557}"/>
              </a:ext>
            </a:extLst>
          </p:cNvPr>
          <p:cNvGraphicFramePr>
            <a:graphicFrameLocks/>
          </p:cNvGraphicFramePr>
          <p:nvPr>
            <p:extLst>
              <p:ext uri="{D42A27DB-BD31-4B8C-83A1-F6EECF244321}">
                <p14:modId xmlns:p14="http://schemas.microsoft.com/office/powerpoint/2010/main" val="126038739"/>
              </p:ext>
            </p:extLst>
          </p:nvPr>
        </p:nvGraphicFramePr>
        <p:xfrm>
          <a:off x="10440000" y="23760000"/>
          <a:ext cx="5220000" cy="324000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0" name="Wykres 39">
            <a:extLst>
              <a:ext uri="{FF2B5EF4-FFF2-40B4-BE49-F238E27FC236}">
                <a16:creationId xmlns:a16="http://schemas.microsoft.com/office/drawing/2014/main" id="{8C745E85-4D7F-4970-BB6D-4866334ACA69}"/>
              </a:ext>
            </a:extLst>
          </p:cNvPr>
          <p:cNvGraphicFramePr>
            <a:graphicFrameLocks/>
          </p:cNvGraphicFramePr>
          <p:nvPr>
            <p:extLst>
              <p:ext uri="{D42A27DB-BD31-4B8C-83A1-F6EECF244321}">
                <p14:modId xmlns:p14="http://schemas.microsoft.com/office/powerpoint/2010/main" val="3060810117"/>
              </p:ext>
            </p:extLst>
          </p:nvPr>
        </p:nvGraphicFramePr>
        <p:xfrm>
          <a:off x="3960000" y="23760000"/>
          <a:ext cx="5220000" cy="3240000"/>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1" name="Wykres 40">
            <a:extLst>
              <a:ext uri="{FF2B5EF4-FFF2-40B4-BE49-F238E27FC236}">
                <a16:creationId xmlns:a16="http://schemas.microsoft.com/office/drawing/2014/main" id="{3DD4B4AE-392F-4DE4-8CC9-DE0707864EB4}"/>
              </a:ext>
            </a:extLst>
          </p:cNvPr>
          <p:cNvGraphicFramePr>
            <a:graphicFrameLocks/>
          </p:cNvGraphicFramePr>
          <p:nvPr>
            <p:extLst>
              <p:ext uri="{D42A27DB-BD31-4B8C-83A1-F6EECF244321}">
                <p14:modId xmlns:p14="http://schemas.microsoft.com/office/powerpoint/2010/main" val="2695040139"/>
              </p:ext>
            </p:extLst>
          </p:nvPr>
        </p:nvGraphicFramePr>
        <p:xfrm>
          <a:off x="16920000" y="23760000"/>
          <a:ext cx="4544483" cy="3250354"/>
        </p:xfrm>
        <a:graphic>
          <a:graphicData uri="http://schemas.openxmlformats.org/drawingml/2006/chart">
            <c:chart xmlns:c="http://schemas.openxmlformats.org/drawingml/2006/chart" xmlns:r="http://schemas.openxmlformats.org/officeDocument/2006/relationships" r:id="rId22"/>
          </a:graphicData>
        </a:graphic>
      </p:graphicFrame>
      <p:sp>
        <p:nvSpPr>
          <p:cNvPr id="42" name="Prostokąt 41">
            <a:extLst>
              <a:ext uri="{FF2B5EF4-FFF2-40B4-BE49-F238E27FC236}">
                <a16:creationId xmlns:a16="http://schemas.microsoft.com/office/drawing/2014/main" id="{5AE0DCD7-FC96-4183-82D0-B7347B0E5564}"/>
              </a:ext>
            </a:extLst>
          </p:cNvPr>
          <p:cNvSpPr/>
          <p:nvPr/>
        </p:nvSpPr>
        <p:spPr>
          <a:xfrm>
            <a:off x="3492000" y="28080000"/>
            <a:ext cx="19008225" cy="3785652"/>
          </a:xfrm>
          <a:prstGeom prst="rect">
            <a:avLst/>
          </a:prstGeom>
        </p:spPr>
        <p:txBody>
          <a:bodyPr wrap="square">
            <a:spAutoFit/>
          </a:bodyPr>
          <a:lstStyle/>
          <a:p>
            <a:r>
              <a:rPr lang="pl-PL" sz="1600" b="1" kern="1400" dirty="0">
                <a:solidFill>
                  <a:srgbClr val="000000"/>
                </a:solidFill>
                <a:latin typeface="Arial" panose="020B0604020202020204" pitchFamily="34" charset="0"/>
                <a:cs typeface="Arial" panose="020B0604020202020204" pitchFamily="34" charset="0"/>
              </a:rPr>
              <a:t>Zmniejsza się udział odmian z polskich hodowli w  Krajowym Rejestrze Odmian roślin rolniczych (KR). W 2020 w rejestrze znajdowało się 1581 odmian roślin rolniczych z czego odmiany zagraniczne stanowiły 55,0%. Największe udziały zagranicznych odmian w rejestrze miały: rzepak ozimy (87,2%), rzepak jary (69,6%), kukurydza (75,2%) i burak cukrowy (78,2%), czyli gatunki, w których dominują odmiany mieszańcowe. Polskie odmiany przeważają w rejestrze </a:t>
            </a:r>
            <a:r>
              <a:rPr lang="pl-PL" sz="1600" b="1" kern="1400" dirty="0" err="1">
                <a:solidFill>
                  <a:srgbClr val="000000"/>
                </a:solidFill>
                <a:latin typeface="Arial" panose="020B0604020202020204" pitchFamily="34" charset="0"/>
                <a:cs typeface="Arial" panose="020B0604020202020204" pitchFamily="34" charset="0"/>
              </a:rPr>
              <a:t>bobowatych</a:t>
            </a:r>
            <a:r>
              <a:rPr lang="pl-PL" sz="1600" b="1" kern="1400" dirty="0">
                <a:solidFill>
                  <a:srgbClr val="000000"/>
                </a:solidFill>
                <a:latin typeface="Arial" panose="020B0604020202020204" pitchFamily="34" charset="0"/>
                <a:cs typeface="Arial" panose="020B0604020202020204" pitchFamily="34" charset="0"/>
              </a:rPr>
              <a:t>, traw i ziemniaków, 62 z 89 zarejestrowanych odmian ziemniaków czyli 69,7% to odmiany polskie.  Odmiany krajowe przeważają w grupie odmian skrobiowych, a odmiany zagraniczne w grupie odmian przeznaczonych na przetwórstwo. </a:t>
            </a:r>
          </a:p>
          <a:p>
            <a:r>
              <a:rPr lang="pl-PL" sz="1600" b="1" kern="1400" dirty="0">
                <a:solidFill>
                  <a:srgbClr val="000000"/>
                </a:solidFill>
                <a:latin typeface="Arial" panose="020B0604020202020204" pitchFamily="34" charset="0"/>
                <a:cs typeface="Arial" panose="020B0604020202020204" pitchFamily="34" charset="0"/>
              </a:rPr>
              <a:t>Stopniowo wzrasta produkcja i sprzedaż kwalifikowanego materiału siewnego. Według danych Państwowej Inspekcji Ochrony Roślin i Nasiennictwa (</a:t>
            </a:r>
            <a:r>
              <a:rPr lang="pl-PL" sz="1600" b="1" kern="1400" dirty="0" err="1">
                <a:solidFill>
                  <a:srgbClr val="000000"/>
                </a:solidFill>
                <a:latin typeface="Arial" panose="020B0604020202020204" pitchFamily="34" charset="0"/>
                <a:cs typeface="Arial" panose="020B0604020202020204" pitchFamily="34" charset="0"/>
              </a:rPr>
              <a:t>PIORiN</a:t>
            </a:r>
            <a:r>
              <a:rPr lang="pl-PL" sz="1600" b="1" kern="1400" dirty="0">
                <a:solidFill>
                  <a:srgbClr val="000000"/>
                </a:solidFill>
                <a:latin typeface="Arial" panose="020B0604020202020204" pitchFamily="34" charset="0"/>
                <a:cs typeface="Arial" panose="020B0604020202020204" pitchFamily="34" charset="0"/>
              </a:rPr>
              <a:t>) łączna ilość materiału siewnego roślin rolniczych oceniona w laboratoriach urzędowych i akredytowanych, w 2020 r., w stosunku do 2019 r., zwiększyła się o 11,7%. Do sprzedaży zakwalifikowano o 11,6% więcej nasion zbóż w  i o 22% więcej nasion kukurydzy. Zwiększyła się także produkcja nasion traw, strączkowych </a:t>
            </a:r>
            <a:r>
              <a:rPr lang="pl-PL" sz="1600" b="1" kern="1400" dirty="0" err="1">
                <a:solidFill>
                  <a:srgbClr val="000000"/>
                </a:solidFill>
                <a:latin typeface="Arial" panose="020B0604020202020204" pitchFamily="34" charset="0"/>
                <a:cs typeface="Arial" panose="020B0604020202020204" pitchFamily="34" charset="0"/>
              </a:rPr>
              <a:t>grubononasiennych</a:t>
            </a:r>
            <a:r>
              <a:rPr lang="pl-PL" sz="1600" b="1" kern="1400" dirty="0">
                <a:solidFill>
                  <a:srgbClr val="000000"/>
                </a:solidFill>
                <a:latin typeface="Arial" panose="020B0604020202020204" pitchFamily="34" charset="0"/>
                <a:cs typeface="Arial" panose="020B0604020202020204" pitchFamily="34" charset="0"/>
              </a:rPr>
              <a:t> i roślin oleistych. </a:t>
            </a:r>
          </a:p>
          <a:p>
            <a:r>
              <a:rPr lang="pl-PL" sz="1600" b="1" kern="1400" dirty="0">
                <a:solidFill>
                  <a:srgbClr val="000000"/>
                </a:solidFill>
                <a:latin typeface="Arial" panose="020B0604020202020204" pitchFamily="34" charset="0"/>
                <a:cs typeface="Arial" panose="020B0604020202020204" pitchFamily="34" charset="0"/>
              </a:rPr>
              <a:t>Powierzchnia zakwalifikowanych w 2020 r. plantacji nasiennych, w porównaniu z 2019 r. zwiększyła się o 12,8% do 165,8 tys. ha. Wzrosła powierzchnia plantacji nasiennych owsa (o 11,4%) i jęczmienia ozimego (o 9,5%), kukurydzy (o 14,7%) i gryki (o 33,1%) oraz powierzchnia reprodukcji sadzeniaków i roślin oleistych na nasiona. Po czterech latach wzrostu o 4,1% zmniejszył się udział krajowych odmian zbóż i w 2020 r. wynosił 52,3%. </a:t>
            </a:r>
          </a:p>
          <a:p>
            <a:r>
              <a:rPr lang="pl-PL" sz="1600" b="1" kern="1400" dirty="0">
                <a:solidFill>
                  <a:srgbClr val="000000"/>
                </a:solidFill>
                <a:latin typeface="Arial" panose="020B0604020202020204" pitchFamily="34" charset="0"/>
                <a:cs typeface="Arial" panose="020B0604020202020204" pitchFamily="34" charset="0"/>
              </a:rPr>
              <a:t>Według danych Głównego Inspektoratu Ochrony Roślin i Nasiennictwa (</a:t>
            </a:r>
            <a:r>
              <a:rPr lang="pl-PL" sz="1600" b="1" kern="1400" dirty="0" err="1">
                <a:solidFill>
                  <a:srgbClr val="000000"/>
                </a:solidFill>
                <a:latin typeface="Arial" panose="020B0604020202020204" pitchFamily="34" charset="0"/>
                <a:cs typeface="Arial" panose="020B0604020202020204" pitchFamily="34" charset="0"/>
              </a:rPr>
              <a:t>GIORiN</a:t>
            </a:r>
            <a:r>
              <a:rPr lang="pl-PL" sz="1600" b="1" kern="1400" dirty="0">
                <a:solidFill>
                  <a:srgbClr val="000000"/>
                </a:solidFill>
                <a:latin typeface="Arial" panose="020B0604020202020204" pitchFamily="34" charset="0"/>
                <a:cs typeface="Arial" panose="020B0604020202020204" pitchFamily="34" charset="0"/>
              </a:rPr>
              <a:t>), do kwalifikacji polowej w 2021 r. zgłoszono 2280 plantacji nasiennych ziemniaków (w 2020 r. – 2414) o łącznej powierzchni 6888,91 ha. Oznacza to, że powierzchnia reprodukcji sadzeniaków zmniejszyła się o 8,7% w porównaniu z rokiem poprzednim. W jeszcze większym stopniu zmniejszył się  areału  uprawy stad udział plantacji nasiennych w całkowitej powierzchni uprawy ziemniaków wzrósł do 3,05%. Zwiększa się udział sadzeniaków kwalifikowanych w zużyciu sadzeniaków ogółem. W ostatnim roku po raz pierwszy przekroczony został poziom 30%.</a:t>
            </a:r>
          </a:p>
          <a:p>
            <a:endParaRPr lang="pl-PL"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66210"/>
      </p:ext>
    </p:extLst>
  </p:cSld>
  <p:clrMapOvr>
    <a:masterClrMapping/>
  </p:clrMapOvr>
</p:sld>
</file>

<file path=ppt/theme/theme1.xml><?xml version="1.0" encoding="utf-8"?>
<a:theme xmlns:a="http://schemas.openxmlformats.org/drawingml/2006/main" name="Motyw pakietu Office">
  <a:themeElements>
    <a:clrScheme name="Aerodynamiczny">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35385</TotalTime>
  <Words>703</Words>
  <Application>Microsoft Office PowerPoint</Application>
  <PresentationFormat>Niestandardowy</PresentationFormat>
  <Paragraphs>60</Paragraphs>
  <Slides>1</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vt:i4>
      </vt:variant>
    </vt:vector>
  </HeadingPairs>
  <TitlesOfParts>
    <vt:vector size="5" baseType="lpstr">
      <vt:lpstr>Arial</vt:lpstr>
      <vt:lpstr>Calibri</vt:lpstr>
      <vt:lpstr>Tahoma</vt:lpstr>
      <vt:lpstr>Motyw pakietu Office</vt:lpstr>
      <vt:lpstr>Prezentacja programu PowerPoint</vt:lpstr>
    </vt:vector>
  </TitlesOfParts>
  <Company>Instytut Hodowli i Aklimatyzacji Roślin - PIB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Dariusz R. Mankowski</dc:creator>
  <cp:lastModifiedBy>Tadeusz Oleksiak</cp:lastModifiedBy>
  <cp:revision>300</cp:revision>
  <cp:lastPrinted>2021-12-01T09:50:14Z</cp:lastPrinted>
  <dcterms:created xsi:type="dcterms:W3CDTF">2014-08-19T08:17:41Z</dcterms:created>
  <dcterms:modified xsi:type="dcterms:W3CDTF">2021-12-01T09:57:17Z</dcterms:modified>
</cp:coreProperties>
</file>