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0" r:id="rId2"/>
    <p:sldId id="276" r:id="rId3"/>
    <p:sldId id="274" r:id="rId4"/>
    <p:sldId id="277" r:id="rId5"/>
    <p:sldId id="257" r:id="rId6"/>
    <p:sldId id="279" r:id="rId7"/>
    <p:sldId id="278" r:id="rId8"/>
    <p:sldId id="258" r:id="rId9"/>
    <p:sldId id="259" r:id="rId10"/>
    <p:sldId id="263" r:id="rId11"/>
    <p:sldId id="265" r:id="rId12"/>
    <p:sldId id="266" r:id="rId13"/>
    <p:sldId id="273" r:id="rId14"/>
    <p:sldId id="272" r:id="rId15"/>
    <p:sldId id="267" r:id="rId16"/>
    <p:sldId id="268" r:id="rId17"/>
    <p:sldId id="280" r:id="rId18"/>
  </p:sldIdLst>
  <p:sldSz cx="9144000" cy="6858000" type="screen4x3"/>
  <p:notesSz cx="6797675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47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15ADE-0AC5-4CAD-B940-74E8EE1F4E1B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57079-F023-4120-8762-991E6393829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6627" name="Symbol zastępczy notatek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679768" y="4715907"/>
            <a:ext cx="5438140" cy="276999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>
              <a:spcBef>
                <a:spcPct val="0"/>
              </a:spcBef>
            </a:pPr>
            <a:endParaRPr altLang="pl-PL" smtClean="0">
              <a:solidFill>
                <a:srgbClr val="000000"/>
              </a:solidFill>
              <a:latin typeface="Arial" pitchFamily="34" charset="0"/>
              <a:cs typeface="DejaVu Sans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828DD-4DF1-400D-999E-30F737795217}" type="datetimeFigureOut">
              <a:rPr lang="pl-PL" smtClean="0"/>
              <a:pPr/>
              <a:t>2016-05-12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B981B-4848-472C-87BA-E9F2F5A978A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title" idx="4294967295"/>
          </p:nvPr>
        </p:nvSpPr>
        <p:spPr>
          <a:xfrm>
            <a:off x="457920" y="500042"/>
            <a:ext cx="8228160" cy="1935563"/>
          </a:xfrm>
        </p:spPr>
        <p:txBody>
          <a:bodyPr/>
          <a:lstStyle/>
          <a:p>
            <a:pPr>
              <a:buSzPct val="45000"/>
            </a:pPr>
            <a:r>
              <a:rPr lang="pl-PL" dirty="0" smtClean="0"/>
              <a:t>Wykrywanie wirusa Y ziemniaka w bulwach i kiełkach</a:t>
            </a:r>
            <a:endParaRPr lang="pl-PL" altLang="pl-PL" dirty="0" smtClean="0"/>
          </a:p>
        </p:txBody>
      </p:sp>
      <p:sp>
        <p:nvSpPr>
          <p:cNvPr id="2051" name="Podtytuł 2"/>
          <p:cNvSpPr>
            <a:spLocks noGrp="1"/>
          </p:cNvSpPr>
          <p:nvPr>
            <p:ph type="subTitle" idx="4294967295"/>
          </p:nvPr>
        </p:nvSpPr>
        <p:spPr>
          <a:xfrm>
            <a:off x="2643174" y="2714620"/>
            <a:ext cx="4572032" cy="1457184"/>
          </a:xfrm>
        </p:spPr>
        <p:txBody>
          <a:bodyPr anchor="ctr">
            <a:normAutofit/>
          </a:bodyPr>
          <a:lstStyle/>
          <a:p>
            <a:pPr marL="0" indent="0" algn="ctr">
              <a:spcAft>
                <a:spcPts val="600"/>
              </a:spcAft>
              <a:buSzPct val="45000"/>
              <a:buNone/>
            </a:pPr>
            <a:r>
              <a:rPr lang="en-US" altLang="pl-PL" sz="2600" dirty="0" smtClean="0"/>
              <a:t>Krzysztof </a:t>
            </a:r>
            <a:r>
              <a:rPr lang="en-US" altLang="pl-PL" sz="2600" dirty="0" err="1" smtClean="0"/>
              <a:t>Treder</a:t>
            </a:r>
            <a:r>
              <a:rPr lang="pl-PL" altLang="pl-PL" sz="2600" dirty="0" smtClean="0"/>
              <a:t>,</a:t>
            </a:r>
            <a:r>
              <a:rPr lang="pl-PL" sz="2600" b="1" dirty="0" smtClean="0"/>
              <a:t> </a:t>
            </a:r>
            <a:r>
              <a:rPr lang="pl-PL" sz="2600" dirty="0" smtClean="0"/>
              <a:t>Joanna Chołuj, Anna Pawłowska, Marta </a:t>
            </a:r>
            <a:r>
              <a:rPr lang="pl-PL" sz="2600" dirty="0" err="1" smtClean="0"/>
              <a:t>Dybner</a:t>
            </a:r>
            <a:r>
              <a:rPr lang="pl-PL" altLang="pl-PL" sz="2600" dirty="0" smtClean="0"/>
              <a:t> </a:t>
            </a:r>
          </a:p>
        </p:txBody>
      </p:sp>
      <p:sp>
        <p:nvSpPr>
          <p:cNvPr id="2" name="Prostokąt 1"/>
          <p:cNvSpPr/>
          <p:nvPr/>
        </p:nvSpPr>
        <p:spPr>
          <a:xfrm>
            <a:off x="130410" y="4844272"/>
            <a:ext cx="8883179" cy="1253307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altLang="pl-PL" sz="2200" b="1" dirty="0" smtClean="0">
                <a:solidFill>
                  <a:srgbClr val="003300"/>
                </a:solidFill>
              </a:rPr>
              <a:t>Pracownia Diagnostyki Molekularnej i Biochemii</a:t>
            </a:r>
          </a:p>
          <a:p>
            <a:pPr algn="ctr">
              <a:spcAft>
                <a:spcPts val="600"/>
              </a:spcAft>
            </a:pPr>
            <a:r>
              <a:rPr lang="pl-PL" altLang="pl-PL" sz="2200" b="1" dirty="0" smtClean="0">
                <a:solidFill>
                  <a:srgbClr val="003300"/>
                </a:solidFill>
              </a:rPr>
              <a:t>Zakład </a:t>
            </a:r>
            <a:r>
              <a:rPr lang="pl-PL" altLang="pl-PL" sz="2200" b="1" dirty="0">
                <a:solidFill>
                  <a:srgbClr val="003300"/>
                </a:solidFill>
              </a:rPr>
              <a:t>Nasiennictwa i Ochrony </a:t>
            </a:r>
            <a:r>
              <a:rPr lang="pl-PL" altLang="pl-PL" sz="2200" b="1" dirty="0" smtClean="0">
                <a:solidFill>
                  <a:srgbClr val="003300"/>
                </a:solidFill>
              </a:rPr>
              <a:t>Ziemniaka w Boninie</a:t>
            </a:r>
          </a:p>
          <a:p>
            <a:pPr algn="ctr"/>
            <a:r>
              <a:rPr lang="pl-PL" altLang="pl-PL" sz="2200" b="1" dirty="0" smtClean="0">
                <a:solidFill>
                  <a:srgbClr val="003300"/>
                </a:solidFill>
              </a:rPr>
              <a:t>Instytut </a:t>
            </a:r>
            <a:r>
              <a:rPr lang="pl-PL" altLang="pl-PL" sz="2200" b="1" dirty="0">
                <a:solidFill>
                  <a:srgbClr val="003300"/>
                </a:solidFill>
              </a:rPr>
              <a:t>Hodowli i Aklimatyzacji </a:t>
            </a:r>
            <a:r>
              <a:rPr lang="pl-PL" altLang="pl-PL" sz="2200" b="1" dirty="0" smtClean="0">
                <a:solidFill>
                  <a:srgbClr val="003300"/>
                </a:solidFill>
              </a:rPr>
              <a:t>Roślin – Państwowy Instytut Badawczy</a:t>
            </a:r>
          </a:p>
        </p:txBody>
      </p:sp>
      <p:pic>
        <p:nvPicPr>
          <p:cNvPr id="5" name="Picture 2" descr="http://www.ihar.edu.pl/grafika/ihar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64" y="2514459"/>
            <a:ext cx="1969920" cy="1857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4800" cy="710952"/>
          </a:xfrm>
        </p:spPr>
        <p:txBody>
          <a:bodyPr>
            <a:normAutofit fontScale="90000"/>
          </a:bodyPr>
          <a:lstStyle/>
          <a:p>
            <a:r>
              <a:rPr lang="pl-PL" b="1" dirty="0" smtClean="0"/>
              <a:t>Wnioski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628800"/>
            <a:ext cx="7924800" cy="2736304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pl-PL" dirty="0" smtClean="0"/>
              <a:t>Wzrost </a:t>
            </a:r>
            <a:r>
              <a:rPr lang="pl-PL" dirty="0"/>
              <a:t>odporność odmian negatywnie wpływa na wykrywalność PVY w </a:t>
            </a:r>
            <a:r>
              <a:rPr lang="pl-PL" dirty="0" smtClean="0"/>
              <a:t>bulwach</a:t>
            </a:r>
          </a:p>
          <a:p>
            <a:pPr>
              <a:spcAft>
                <a:spcPts val="1800"/>
              </a:spcAft>
            </a:pPr>
            <a:r>
              <a:rPr lang="pl-PL" dirty="0" smtClean="0"/>
              <a:t>Odporność odmian nie wpływa znacząco na wykrywalność PVY w kiełkach</a:t>
            </a: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5276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513184"/>
            <a:ext cx="8712968" cy="2051720"/>
          </a:xfrm>
        </p:spPr>
        <p:txBody>
          <a:bodyPr>
            <a:noAutofit/>
          </a:bodyPr>
          <a:lstStyle/>
          <a:p>
            <a:r>
              <a:rPr lang="pl-PL" sz="4000" b="1" dirty="0" smtClean="0">
                <a:latin typeface="Calibri" pitchFamily="34" charset="0"/>
              </a:rPr>
              <a:t>Wykrywaniem </a:t>
            </a:r>
            <a:r>
              <a:rPr lang="pl-PL" sz="4000" b="1" dirty="0">
                <a:latin typeface="Calibri" pitchFamily="34" charset="0"/>
              </a:rPr>
              <a:t>wirusów w bulwach </a:t>
            </a:r>
            <a:r>
              <a:rPr lang="pl-PL" sz="4000" b="1" dirty="0" smtClean="0">
                <a:latin typeface="Calibri" pitchFamily="34" charset="0"/>
              </a:rPr>
              <a:t/>
            </a:r>
            <a:br>
              <a:rPr lang="pl-PL" sz="4000" b="1" dirty="0" smtClean="0">
                <a:latin typeface="Calibri" pitchFamily="34" charset="0"/>
              </a:rPr>
            </a:br>
            <a:r>
              <a:rPr lang="pl-PL" sz="4000" b="1" dirty="0" smtClean="0">
                <a:latin typeface="Calibri" pitchFamily="34" charset="0"/>
              </a:rPr>
              <a:t>i </a:t>
            </a:r>
            <a:r>
              <a:rPr lang="pl-PL" sz="4000" b="1" dirty="0">
                <a:latin typeface="Calibri" pitchFamily="34" charset="0"/>
              </a:rPr>
              <a:t>kiełkach </a:t>
            </a:r>
            <a:r>
              <a:rPr lang="pl-PL" sz="4000" b="1" dirty="0" smtClean="0">
                <a:latin typeface="Calibri" pitchFamily="34" charset="0"/>
              </a:rPr>
              <a:t>ziemniaka</a:t>
            </a:r>
            <a:endParaRPr lang="pl-PL" sz="4000" b="1" dirty="0">
              <a:latin typeface="Calibri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864" y="2996952"/>
            <a:ext cx="8229600" cy="2664296"/>
          </a:xfrm>
        </p:spPr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pl-PL" b="1" dirty="0" smtClean="0">
                <a:latin typeface="Calibri" pitchFamily="34" charset="0"/>
                <a:cs typeface="Arial" panose="020B0604020202020204" pitchFamily="34" charset="0"/>
              </a:rPr>
              <a:t>ocena </a:t>
            </a:r>
            <a:r>
              <a:rPr lang="pl-PL" b="1" dirty="0">
                <a:latin typeface="Calibri" pitchFamily="34" charset="0"/>
                <a:cs typeface="Arial" panose="020B0604020202020204" pitchFamily="34" charset="0"/>
              </a:rPr>
              <a:t>przydatności kiełków do wykrywania </a:t>
            </a:r>
            <a:r>
              <a:rPr lang="pl-PL" b="1" dirty="0" smtClean="0">
                <a:latin typeface="Calibri" pitchFamily="34" charset="0"/>
                <a:cs typeface="Arial" panose="020B0604020202020204" pitchFamily="34" charset="0"/>
              </a:rPr>
              <a:t>PVY testem ELISA</a:t>
            </a:r>
          </a:p>
          <a:p>
            <a:pPr>
              <a:spcAft>
                <a:spcPts val="1800"/>
              </a:spcAft>
            </a:pPr>
            <a:r>
              <a:rPr lang="pl-PL" b="1" dirty="0" smtClean="0">
                <a:latin typeface="Calibri" pitchFamily="34" charset="0"/>
                <a:cs typeface="Arial" panose="020B0604020202020204" pitchFamily="34" charset="0"/>
              </a:rPr>
              <a:t>ocena przydatności RT-PCR w czasie rzeczywistym (RT-qPCR) do wykrywania PVY w bulwach</a:t>
            </a:r>
            <a:endParaRPr lang="pl-PL" b="1" dirty="0">
              <a:latin typeface="Calibri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415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8986309"/>
              </p:ext>
            </p:extLst>
          </p:nvPr>
        </p:nvGraphicFramePr>
        <p:xfrm>
          <a:off x="645328" y="1325234"/>
          <a:ext cx="7498570" cy="496128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906531"/>
                <a:gridCol w="1288921"/>
                <a:gridCol w="214820"/>
                <a:gridCol w="1288921"/>
                <a:gridCol w="221535"/>
                <a:gridCol w="1288921"/>
                <a:gridCol w="1288921"/>
              </a:tblGrid>
              <a:tr h="307668">
                <a:tc>
                  <a:txBody>
                    <a:bodyPr/>
                    <a:lstStyle/>
                    <a:p>
                      <a:pPr algn="l" fontAlgn="ctr"/>
                      <a:r>
                        <a:rPr lang="pl-PL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l-PL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l-PL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II</a:t>
                      </a:r>
                      <a:endParaRPr lang="pl-PL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l-PL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III</a:t>
                      </a:r>
                      <a:endParaRPr lang="pl-PL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Suma</a:t>
                      </a:r>
                      <a:endParaRPr lang="pl-PL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60601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/>
                        </a:rPr>
                        <a:t>Liczba roślin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>
                          <a:effectLst/>
                        </a:rPr>
                        <a:t> </a:t>
                      </a:r>
                      <a:endParaRPr lang="pl-PL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</a:rPr>
                        <a:t> 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270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76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/>
                        </a:rPr>
                        <a:t>Oczkowa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68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219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</a:tr>
              <a:tr h="3076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/>
                        </a:rPr>
                        <a:t>%</a:t>
                      </a:r>
                      <a:endParaRPr lang="pl-PL" sz="20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43,3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 dirty="0">
                          <a:effectLst/>
                        </a:rPr>
                        <a:t> </a:t>
                      </a:r>
                      <a:endParaRPr lang="pl-PL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88,9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>
                          <a:effectLst/>
                        </a:rPr>
                        <a:t> </a:t>
                      </a:r>
                      <a:endParaRPr lang="pl-PL" sz="1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75,6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81,1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0601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 smtClean="0">
                          <a:effectLst/>
                        </a:rPr>
                        <a:t>Bulwy Koktajl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156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</a:tr>
              <a:tr h="3076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>
                          <a:effectLst/>
                        </a:rPr>
                        <a:t>%</a:t>
                      </a:r>
                      <a:endParaRPr lang="pl-PL" sz="20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38,9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>
                          <a:effectLst/>
                        </a:rPr>
                        <a:t> </a:t>
                      </a:r>
                      <a:endParaRPr lang="pl-PL" sz="1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45,6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>
                          <a:effectLst/>
                        </a:rPr>
                        <a:t> </a:t>
                      </a:r>
                      <a:endParaRPr lang="pl-PL" sz="1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88,9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57,7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76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/>
                        </a:rPr>
                        <a:t>Zgodne 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135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0601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/>
                        </a:rPr>
                        <a:t>Kiełki Koktajl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76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82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195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</a:tr>
              <a:tr h="3076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>
                          <a:effectLst/>
                        </a:rPr>
                        <a:t>%</a:t>
                      </a:r>
                      <a:endParaRPr lang="pl-PL" sz="20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41,1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>
                          <a:effectLst/>
                        </a:rPr>
                        <a:t> </a:t>
                      </a:r>
                      <a:endParaRPr lang="pl-PL" sz="1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84,4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>
                          <a:effectLst/>
                        </a:rPr>
                        <a:t> </a:t>
                      </a:r>
                      <a:endParaRPr lang="pl-PL" sz="18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91,1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72,2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76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/>
                        </a:rPr>
                        <a:t>Zgodne 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>
                          <a:effectLst/>
                        </a:rPr>
                        <a:t> </a:t>
                      </a:r>
                      <a:endParaRPr lang="pl-PL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174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76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/>
                        </a:rPr>
                        <a:t>Kiełki DAS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190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00"/>
                    </a:solidFill>
                  </a:tcPr>
                </a:tc>
              </a:tr>
              <a:tr h="3076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/>
                        </a:rPr>
                        <a:t>%</a:t>
                      </a:r>
                      <a:endParaRPr lang="pl-PL" sz="20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40,0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 dirty="0">
                          <a:effectLst/>
                        </a:rPr>
                        <a:t> </a:t>
                      </a:r>
                      <a:endParaRPr lang="pl-PL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82,2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 dirty="0">
                          <a:effectLst/>
                        </a:rPr>
                        <a:t> </a:t>
                      </a:r>
                      <a:endParaRPr lang="pl-PL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88,9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70,4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76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1" u="none" strike="noStrike" dirty="0">
                          <a:effectLst/>
                        </a:rPr>
                        <a:t>Zgodne </a:t>
                      </a:r>
                      <a:endParaRPr lang="pl-P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pl-PL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</a:t>
                      </a:r>
                      <a:endParaRPr lang="pl-PL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u="none" strike="noStrike" dirty="0">
                          <a:effectLst/>
                        </a:rPr>
                        <a:t> 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169</a:t>
                      </a:r>
                      <a:endParaRPr lang="pl-PL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323528" y="0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/>
              <a:t>Porównanie skuteczności wykrywania wirusów w bulwach i w kiełkach z próbą oczkową</a:t>
            </a:r>
            <a:endParaRPr lang="pl-PL" sz="3200" b="1" dirty="0"/>
          </a:p>
        </p:txBody>
      </p:sp>
    </p:spTree>
    <p:extLst>
      <p:ext uri="{BB962C8B-B14F-4D97-AF65-F5344CB8AC3E}">
        <p14:creationId xmlns:p14="http://schemas.microsoft.com/office/powerpoint/2010/main" xmlns="" val="375727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971600" y="1772816"/>
            <a:ext cx="712879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pl-PL" sz="4000" b="1" dirty="0" smtClean="0"/>
              <a:t>RT-PCR w czasie rzeczywistym </a:t>
            </a:r>
          </a:p>
          <a:p>
            <a:pPr algn="ctr">
              <a:spcAft>
                <a:spcPts val="1800"/>
              </a:spcAft>
            </a:pPr>
            <a:r>
              <a:rPr lang="pl-PL" sz="4000" b="1" dirty="0" smtClean="0"/>
              <a:t>(RT-qPCR)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251520" y="188640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/>
              <a:t>Porównanie czułości immunologicznego testu DAS-ELISA z testami molekularnymi</a:t>
            </a:r>
            <a:endParaRPr lang="pl-PL" sz="3200" b="1" dirty="0"/>
          </a:p>
        </p:txBody>
      </p:sp>
      <p:pic>
        <p:nvPicPr>
          <p:cNvPr id="4" name="Obraz 3" descr="CzułośćSchema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7" y="1617186"/>
            <a:ext cx="6603133" cy="4260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Ocena przydatności testu </a:t>
            </a:r>
            <a:r>
              <a:rPr lang="pl-PL" sz="3200" b="1" dirty="0" err="1" smtClean="0"/>
              <a:t>RT-qPCR</a:t>
            </a:r>
            <a:r>
              <a:rPr lang="pl-PL" sz="3200" b="1" dirty="0" smtClean="0"/>
              <a:t> do wykrywania PVY w bulwach</a:t>
            </a:r>
            <a:endParaRPr lang="pl-PL" sz="3200" b="1" dirty="0"/>
          </a:p>
        </p:txBody>
      </p:sp>
      <p:pic>
        <p:nvPicPr>
          <p:cNvPr id="4" name="Symbol zastępczy zawartości 3" descr="RTqPCRvsOczkow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236615"/>
            <a:ext cx="4824536" cy="3704554"/>
          </a:xfrm>
        </p:spPr>
      </p:pic>
      <p:sp>
        <p:nvSpPr>
          <p:cNvPr id="5" name="Prostokąt 4"/>
          <p:cNvSpPr/>
          <p:nvPr/>
        </p:nvSpPr>
        <p:spPr>
          <a:xfrm>
            <a:off x="611560" y="5057889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/>
              <a:t>Porównanie skuteczności wykrywania PVY w bulwach ziemniaka testem </a:t>
            </a:r>
            <a:r>
              <a:rPr lang="pl-PL" sz="2000" dirty="0" err="1" smtClean="0"/>
              <a:t>RT-qPCR</a:t>
            </a:r>
            <a:r>
              <a:rPr lang="pl-PL" sz="2000" dirty="0" smtClean="0"/>
              <a:t> z próbą oczkową oraz z badaniem ekstraktów z kiełków i z bulw za pomocą testu ELISA. Liczby nad słupkami oznaczają liczbę roślin porażonych/całkowitą liczbę badanych roślin.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924800" cy="710952"/>
          </a:xfrm>
        </p:spPr>
        <p:txBody>
          <a:bodyPr>
            <a:normAutofit fontScale="90000"/>
          </a:bodyPr>
          <a:lstStyle/>
          <a:p>
            <a:r>
              <a:rPr lang="pl-PL" b="1" dirty="0" smtClean="0"/>
              <a:t>Wnioski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4896544"/>
          </a:xfrm>
        </p:spPr>
        <p:txBody>
          <a:bodyPr>
            <a:noAutofit/>
          </a:bodyPr>
          <a:lstStyle/>
          <a:p>
            <a:pPr lvl="0" algn="just">
              <a:spcAft>
                <a:spcPts val="1200"/>
              </a:spcAft>
            </a:pPr>
            <a:r>
              <a:rPr lang="pl-PL" dirty="0" smtClean="0"/>
              <a:t>Potwierdzono dobrą zgodność wykrywania PVY w kiełkach z próbą oczkową (test ELISA).</a:t>
            </a:r>
          </a:p>
          <a:p>
            <a:pPr lvl="0" algn="just">
              <a:spcAft>
                <a:spcPts val="1200"/>
              </a:spcAft>
            </a:pPr>
            <a:r>
              <a:rPr lang="pl-PL" dirty="0" smtClean="0"/>
              <a:t>Za pomocą RT-qPCR  wykryto PVY w 4-krotnie mniejszej liczbie bulw niż stosując próbę oczkową.</a:t>
            </a:r>
          </a:p>
          <a:p>
            <a:pPr lvl="0" algn="just">
              <a:spcAft>
                <a:spcPts val="1200"/>
              </a:spcAft>
            </a:pPr>
            <a:r>
              <a:rPr lang="pl-PL" dirty="0" smtClean="0"/>
              <a:t>Konieczne jest opracowanie skutecznej metody izolacji RNA z bulw.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33668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Podziękowania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dirty="0" smtClean="0"/>
              <a:t>d</a:t>
            </a:r>
            <a:r>
              <a:rPr lang="pl-PL" dirty="0" smtClean="0"/>
              <a:t>r hab. Jarosław Tyburski, Interdyscyplinarne Centrum Nowoczesnych Technologii, UMK Toruń.</a:t>
            </a:r>
          </a:p>
          <a:p>
            <a:r>
              <a:rPr lang="pl-PL" dirty="0" smtClean="0"/>
              <a:t>d</a:t>
            </a:r>
            <a:r>
              <a:rPr lang="pl-PL" dirty="0" smtClean="0"/>
              <a:t>r hab. Sławomir Wróbel, </a:t>
            </a:r>
            <a:r>
              <a:rPr lang="pl-PL" dirty="0" err="1" smtClean="0"/>
              <a:t>Europlant</a:t>
            </a:r>
            <a:r>
              <a:rPr lang="pl-PL" dirty="0" smtClean="0"/>
              <a:t>.</a:t>
            </a:r>
            <a:endParaRPr lang="pl-PL" dirty="0" smtClean="0"/>
          </a:p>
          <a:p>
            <a:r>
              <a:rPr lang="pl-PL" dirty="0" smtClean="0"/>
              <a:t>Badania finansowane przez Ministerstwo Rolnictwa i Rozwoju Wsi w ramach programu Postęp Biologiczny w Produkcji Roślinnej (zadanie 58 pt.: </a:t>
            </a:r>
            <a:r>
              <a:rPr lang="pl-PL" dirty="0" smtClean="0"/>
              <a:t>Opracowanie czułych metod wykrywania najważniejszych wirusów </a:t>
            </a:r>
            <a:r>
              <a:rPr lang="pl-PL" dirty="0" smtClean="0"/>
              <a:t>ziemniaka).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86026" y="97458"/>
            <a:ext cx="3578828" cy="637754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pl-PL" sz="3600" u="sng" dirty="0" smtClean="0"/>
              <a:t>Wirus Y ziemniaka</a:t>
            </a:r>
            <a:endParaRPr lang="pl-PL" sz="3600" u="sng" dirty="0"/>
          </a:p>
        </p:txBody>
      </p:sp>
      <p:sp>
        <p:nvSpPr>
          <p:cNvPr id="3" name="pole tekstowe 2"/>
          <p:cNvSpPr txBox="1"/>
          <p:nvPr/>
        </p:nvSpPr>
        <p:spPr>
          <a:xfrm>
            <a:off x="395536" y="1529650"/>
            <a:ext cx="8603431" cy="4410582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marL="311045" indent="-311045"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l-PL" sz="2800" dirty="0" smtClean="0"/>
              <a:t>Przedstawiciel </a:t>
            </a:r>
            <a:r>
              <a:rPr lang="pl-PL" sz="2800" dirty="0" err="1" smtClean="0"/>
              <a:t>Potywirusów</a:t>
            </a:r>
            <a:endParaRPr lang="pl-PL" sz="2800" dirty="0" smtClean="0"/>
          </a:p>
          <a:p>
            <a:pPr marL="311045" indent="-311045"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l-PL" sz="2800" dirty="0" smtClean="0"/>
              <a:t>Przenoszony </a:t>
            </a:r>
            <a:r>
              <a:rPr lang="pl-PL" sz="2800" dirty="0" smtClean="0"/>
              <a:t>w sposób nietrwały przez </a:t>
            </a:r>
            <a:r>
              <a:rPr lang="pl-PL" sz="2800" dirty="0" smtClean="0"/>
              <a:t>mszyce oraz mechanicznie</a:t>
            </a:r>
          </a:p>
          <a:p>
            <a:pPr marL="311045" indent="-311045"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l-PL" sz="2800" dirty="0" smtClean="0"/>
              <a:t>Groźny patogen ziemniaków, pomidorów i papryki</a:t>
            </a:r>
            <a:endParaRPr lang="pl-PL" sz="2800" dirty="0" smtClean="0"/>
          </a:p>
          <a:p>
            <a:pPr marL="311045" indent="-311045"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l-PL" sz="2800" dirty="0" smtClean="0"/>
              <a:t>Duża zmienność genetyczna</a:t>
            </a:r>
          </a:p>
          <a:p>
            <a:pPr marL="311045" indent="-311045"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l-PL" sz="2800" dirty="0" smtClean="0"/>
              <a:t>Klasyczne szczepy: </a:t>
            </a:r>
            <a:r>
              <a:rPr lang="pl-PL" sz="2800" dirty="0" smtClean="0"/>
              <a:t>nekrotyczny (N</a:t>
            </a:r>
            <a:r>
              <a:rPr lang="pl-PL" sz="2800" dirty="0" smtClean="0"/>
              <a:t>)</a:t>
            </a:r>
            <a:r>
              <a:rPr lang="pl-PL" sz="2800" dirty="0" smtClean="0"/>
              <a:t> </a:t>
            </a:r>
            <a:r>
              <a:rPr lang="pl-PL" sz="2800" dirty="0" smtClean="0"/>
              <a:t>i </a:t>
            </a:r>
            <a:r>
              <a:rPr lang="pl-PL" sz="2800" dirty="0" smtClean="0"/>
              <a:t>zwyczajny (O)</a:t>
            </a:r>
            <a:endParaRPr lang="pl-PL" sz="2800" dirty="0" smtClean="0"/>
          </a:p>
          <a:p>
            <a:pPr marL="311045" indent="-311045"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l-PL" sz="2800" dirty="0" smtClean="0"/>
              <a:t>S</a:t>
            </a:r>
            <a:r>
              <a:rPr lang="pl-PL" sz="2800" dirty="0" smtClean="0"/>
              <a:t>zczepy </a:t>
            </a:r>
            <a:r>
              <a:rPr lang="pl-PL" sz="2800" dirty="0" smtClean="0"/>
              <a:t>rekombinacyjne: </a:t>
            </a:r>
            <a:r>
              <a:rPr lang="pl-PL" sz="2800" dirty="0" smtClean="0"/>
              <a:t>NTN, </a:t>
            </a:r>
            <a:r>
              <a:rPr lang="pl-PL" sz="2800" dirty="0" err="1" smtClean="0"/>
              <a:t>N-Wi</a:t>
            </a:r>
            <a:r>
              <a:rPr lang="pl-PL" sz="2800" dirty="0" smtClean="0"/>
              <a:t>, N:O</a:t>
            </a:r>
            <a:endParaRPr lang="pl-PL" sz="2800" dirty="0" smtClean="0"/>
          </a:p>
          <a:p>
            <a:pPr marL="311045" indent="-311045"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l-PL" sz="2800" dirty="0" smtClean="0"/>
              <a:t>Zróżnicowane objawy chorobowe na liściach i </a:t>
            </a:r>
            <a:r>
              <a:rPr lang="pl-PL" sz="2800" dirty="0" smtClean="0"/>
              <a:t>bulwach</a:t>
            </a:r>
          </a:p>
          <a:p>
            <a:pPr marL="311045" indent="-311045"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l-PL" sz="2800" dirty="0" smtClean="0"/>
              <a:t>Straty plonu do 88%</a:t>
            </a:r>
            <a:r>
              <a:rPr lang="pl-PL" sz="2800" baseline="30000" dirty="0" smtClean="0"/>
              <a:t>1</a:t>
            </a:r>
            <a:r>
              <a:rPr lang="pl-PL" sz="2800" dirty="0" smtClean="0"/>
              <a:t> </a:t>
            </a:r>
            <a:endParaRPr lang="pl-PL" sz="2800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88640"/>
            <a:ext cx="1647689" cy="1296144"/>
          </a:xfrm>
          <a:prstGeom prst="rect">
            <a:avLst/>
          </a:prstGeom>
        </p:spPr>
      </p:pic>
      <p:pic>
        <p:nvPicPr>
          <p:cNvPr id="10" name="Obraz 9" descr="mszy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188640"/>
            <a:ext cx="1954839" cy="1296143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683568" y="5951021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aseline="30000" dirty="0" smtClean="0"/>
              <a:t>1</a:t>
            </a:r>
            <a:r>
              <a:rPr lang="pl-PL" dirty="0" smtClean="0"/>
              <a:t> - Chrzanowska </a:t>
            </a:r>
            <a:r>
              <a:rPr lang="pl-PL" dirty="0" smtClean="0"/>
              <a:t>M. 1985. Symptomatologia chorób wirusowych ziemniaka. [W:] Biologia ziemniaka. Pod red. W. Gabriela. PWN Warszawa: 279-296;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4706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2414" y="476672"/>
            <a:ext cx="6543922" cy="447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ole tekstowe 2"/>
          <p:cNvSpPr txBox="1"/>
          <p:nvPr/>
        </p:nvSpPr>
        <p:spPr>
          <a:xfrm>
            <a:off x="683568" y="5085184"/>
            <a:ext cx="7560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l-PL" dirty="0" smtClean="0"/>
              <a:t>Mozaika </a:t>
            </a:r>
            <a:r>
              <a:rPr lang="pl-PL" dirty="0" smtClean="0"/>
              <a:t>–</a:t>
            </a:r>
            <a:r>
              <a:rPr lang="pl-PL" dirty="0" smtClean="0"/>
              <a:t> </a:t>
            </a:r>
            <a:r>
              <a:rPr lang="pl-PL" b="1" dirty="0" smtClean="0"/>
              <a:t>a</a:t>
            </a:r>
            <a:r>
              <a:rPr lang="pl-PL" dirty="0" smtClean="0"/>
              <a:t>, ostra mozaika </a:t>
            </a:r>
            <a:r>
              <a:rPr lang="pl-PL" dirty="0" smtClean="0"/>
              <a:t>–</a:t>
            </a:r>
            <a:r>
              <a:rPr lang="pl-PL" dirty="0" smtClean="0"/>
              <a:t> </a:t>
            </a:r>
            <a:r>
              <a:rPr lang="pl-PL" b="1" dirty="0" smtClean="0"/>
              <a:t>b</a:t>
            </a:r>
            <a:r>
              <a:rPr lang="pl-PL" dirty="0" smtClean="0"/>
              <a:t>, mozaika i punktowe przejaśnienia liści – </a:t>
            </a:r>
            <a:r>
              <a:rPr lang="pl-PL" b="1" dirty="0" smtClean="0"/>
              <a:t>c</a:t>
            </a:r>
            <a:r>
              <a:rPr lang="pl-PL" dirty="0" smtClean="0"/>
              <a:t>,  systemiczne nekrozy i nekrozy nerwów widoczne na górnej </a:t>
            </a:r>
            <a:r>
              <a:rPr lang="pl-PL" dirty="0" smtClean="0"/>
              <a:t>– </a:t>
            </a:r>
            <a:r>
              <a:rPr lang="pl-PL" dirty="0" smtClean="0"/>
              <a:t> </a:t>
            </a:r>
            <a:r>
              <a:rPr lang="pl-PL" b="1" dirty="0" smtClean="0"/>
              <a:t>e</a:t>
            </a:r>
            <a:r>
              <a:rPr lang="pl-PL" dirty="0" smtClean="0"/>
              <a:t> i dolnej – </a:t>
            </a:r>
            <a:r>
              <a:rPr lang="pl-PL" b="1" dirty="0" smtClean="0"/>
              <a:t>f</a:t>
            </a:r>
            <a:r>
              <a:rPr lang="pl-PL" dirty="0" smtClean="0"/>
              <a:t> stronie liścia, syndrom opadania liści </a:t>
            </a:r>
            <a:r>
              <a:rPr lang="pl-PL" dirty="0" smtClean="0"/>
              <a:t>– </a:t>
            </a:r>
            <a:r>
              <a:rPr lang="pl-PL" dirty="0" smtClean="0"/>
              <a:t> </a:t>
            </a:r>
            <a:r>
              <a:rPr lang="pl-PL" b="1" dirty="0" smtClean="0"/>
              <a:t>f</a:t>
            </a:r>
            <a:r>
              <a:rPr lang="pl-PL" dirty="0" smtClean="0"/>
              <a:t>, nekrotyczna</a:t>
            </a:r>
            <a:r>
              <a:rPr lang="pl-PL" dirty="0" smtClean="0"/>
              <a:t> pierścieniowa</a:t>
            </a:r>
            <a:r>
              <a:rPr lang="pl-PL" dirty="0" smtClean="0"/>
              <a:t> choroba bulw (PTNRD) - </a:t>
            </a:r>
            <a:r>
              <a:rPr lang="pl-PL" b="1" dirty="0" smtClean="0"/>
              <a:t>g</a:t>
            </a:r>
            <a:r>
              <a:rPr lang="pl-PL" dirty="0" smtClean="0"/>
              <a:t> i </a:t>
            </a:r>
            <a:r>
              <a:rPr lang="pl-PL" b="1" dirty="0" smtClean="0"/>
              <a:t>h</a:t>
            </a:r>
            <a:r>
              <a:rPr lang="pl-PL" dirty="0" smtClean="0"/>
              <a:t>.</a:t>
            </a:r>
          </a:p>
          <a:p>
            <a:r>
              <a:rPr lang="pl-PL" i="1" dirty="0" err="1" smtClean="0"/>
              <a:t>Karasev</a:t>
            </a:r>
            <a:r>
              <a:rPr lang="pl-PL" i="1" dirty="0" smtClean="0"/>
              <a:t> A. i Gray S. 2013. </a:t>
            </a:r>
            <a:r>
              <a:rPr lang="pl-PL" i="1" dirty="0" err="1" smtClean="0"/>
              <a:t>Annu</a:t>
            </a:r>
            <a:r>
              <a:rPr lang="pl-PL" i="1" dirty="0" smtClean="0"/>
              <a:t>. </a:t>
            </a:r>
            <a:r>
              <a:rPr lang="pl-PL" i="1" dirty="0" err="1" smtClean="0"/>
              <a:t>Rev</a:t>
            </a:r>
            <a:r>
              <a:rPr lang="pl-PL" i="1" dirty="0" smtClean="0"/>
              <a:t>. </a:t>
            </a:r>
            <a:r>
              <a:rPr lang="pl-PL" i="1" dirty="0" err="1" smtClean="0"/>
              <a:t>Phytopathol</a:t>
            </a:r>
            <a:r>
              <a:rPr lang="pl-PL" i="1" dirty="0" smtClean="0"/>
              <a:t>. </a:t>
            </a:r>
            <a:r>
              <a:rPr lang="pl-PL" i="1" dirty="0" smtClean="0"/>
              <a:t>51: 571–86.</a:t>
            </a:r>
            <a:endParaRPr lang="pl-P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>
          <a:xfrm>
            <a:off x="-1877" y="65933"/>
            <a:ext cx="4337716" cy="1142039"/>
          </a:xfrm>
        </p:spPr>
        <p:txBody>
          <a:bodyPr/>
          <a:lstStyle/>
          <a:p>
            <a:r>
              <a:rPr lang="pl-PL" altLang="pl-PL" sz="3600" dirty="0" smtClean="0"/>
              <a:t>Próba oczkowa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7283" y="1280844"/>
            <a:ext cx="8231040" cy="452639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pl-PL" sz="2200" dirty="0" smtClean="0"/>
              <a:t>Zalety:</a:t>
            </a:r>
          </a:p>
          <a:p>
            <a:pPr>
              <a:defRPr/>
            </a:pPr>
            <a:r>
              <a:rPr lang="pl-PL" sz="2200" dirty="0" smtClean="0"/>
              <a:t>metoda dobrze sprawdzona </a:t>
            </a:r>
          </a:p>
          <a:p>
            <a:pPr>
              <a:defRPr/>
            </a:pPr>
            <a:r>
              <a:rPr lang="pl-PL" sz="2200" dirty="0" smtClean="0"/>
              <a:t>wiarygodna</a:t>
            </a:r>
          </a:p>
          <a:p>
            <a:pPr>
              <a:defRPr/>
            </a:pPr>
            <a:r>
              <a:rPr lang="pl-PL" sz="2200" dirty="0" smtClean="0"/>
              <a:t>Czuła</a:t>
            </a:r>
          </a:p>
          <a:p>
            <a:pPr>
              <a:defRPr/>
            </a:pPr>
            <a:endParaRPr lang="pl-PL" sz="2200" dirty="0" smtClean="0"/>
          </a:p>
          <a:p>
            <a:pPr marL="0" indent="0">
              <a:buNone/>
              <a:defRPr/>
            </a:pPr>
            <a:r>
              <a:rPr lang="pl-PL" sz="2200" dirty="0" smtClean="0"/>
              <a:t>Wady:</a:t>
            </a:r>
          </a:p>
          <a:p>
            <a:pPr>
              <a:defRPr/>
            </a:pPr>
            <a:r>
              <a:rPr lang="pl-PL" sz="2200" dirty="0" smtClean="0"/>
              <a:t>Wieloetapowa i długotrwała </a:t>
            </a:r>
          </a:p>
          <a:p>
            <a:pPr>
              <a:defRPr/>
            </a:pPr>
            <a:r>
              <a:rPr lang="pl-PL" sz="2200" dirty="0" smtClean="0"/>
              <a:t>Uprawa roślin potomnych w szklarni</a:t>
            </a:r>
          </a:p>
          <a:p>
            <a:pPr>
              <a:defRPr/>
            </a:pPr>
            <a:r>
              <a:rPr lang="pl-PL" sz="2200" dirty="0" smtClean="0"/>
              <a:t>koszty ogrzewania i doświetlania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9201" y="2035319"/>
            <a:ext cx="3557166" cy="2373546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5296" y="293431"/>
            <a:ext cx="2443611" cy="1829082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533444" y="48690"/>
            <a:ext cx="2618478" cy="1747201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0164" y="4463902"/>
            <a:ext cx="2965038" cy="1978445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3131" y="4984586"/>
            <a:ext cx="2465775" cy="1645307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3653552" y="6462367"/>
            <a:ext cx="3045990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pl-PL" b="1" i="1" dirty="0" smtClean="0"/>
              <a:t>Fot.: dr hab. Sławomir Wróbel</a:t>
            </a:r>
            <a:endParaRPr lang="pl-PL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7584" y="1412776"/>
            <a:ext cx="7488832" cy="2088232"/>
          </a:xfrm>
        </p:spPr>
        <p:txBody>
          <a:bodyPr>
            <a:noAutofit/>
          </a:bodyPr>
          <a:lstStyle/>
          <a:p>
            <a:r>
              <a:rPr lang="pl-PL" sz="3200" b="1" dirty="0" smtClean="0"/>
              <a:t>Ocena </a:t>
            </a:r>
            <a:r>
              <a:rPr lang="pl-PL" sz="3200" b="1" dirty="0"/>
              <a:t>wpływu odporności odmian ziemniaka na skuteczność wykrywania </a:t>
            </a:r>
            <a:r>
              <a:rPr lang="pl-PL" sz="3200" b="1" dirty="0" smtClean="0"/>
              <a:t>PVY </a:t>
            </a:r>
            <a:r>
              <a:rPr lang="pl-PL" sz="3200" b="1" dirty="0"/>
              <a:t>w </a:t>
            </a:r>
            <a:r>
              <a:rPr lang="pl-PL" sz="3200" b="1" dirty="0" smtClean="0"/>
              <a:t>bulwach i kiełkach</a:t>
            </a:r>
            <a:endParaRPr lang="pl-PL" sz="3200" b="1" dirty="0"/>
          </a:p>
        </p:txBody>
      </p:sp>
    </p:spTree>
    <p:extLst>
      <p:ext uri="{BB962C8B-B14F-4D97-AF65-F5344CB8AC3E}">
        <p14:creationId xmlns:p14="http://schemas.microsoft.com/office/powerpoint/2010/main" xmlns="" val="33653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2628479"/>
              </p:ext>
            </p:extLst>
          </p:nvPr>
        </p:nvGraphicFramePr>
        <p:xfrm>
          <a:off x="576370" y="3681382"/>
          <a:ext cx="4355670" cy="2195890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2123422"/>
                <a:gridCol w="2232248"/>
              </a:tblGrid>
              <a:tr h="732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1" dirty="0" smtClean="0">
                          <a:effectLst/>
                          <a:latin typeface="+mn-lt"/>
                        </a:rPr>
                        <a:t>Odmiana</a:t>
                      </a:r>
                      <a:endParaRPr lang="pl-PL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1" dirty="0" smtClean="0">
                          <a:effectLst/>
                          <a:latin typeface="+mn-lt"/>
                        </a:rPr>
                        <a:t>Odporność</a:t>
                      </a:r>
                      <a:r>
                        <a:rPr lang="pl-PL" sz="2400" b="1" baseline="30000" dirty="0" smtClean="0">
                          <a:effectLst/>
                          <a:latin typeface="+mn-lt"/>
                        </a:rPr>
                        <a:t>*</a:t>
                      </a:r>
                      <a:endParaRPr lang="pl-PL" sz="2400" b="1" baseline="30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57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Quincy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3-4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  <a:tr h="357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Irys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5-6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  <a:tr h="357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Zeus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7-8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  <a:tr h="357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Korona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</a:tbl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5220072" y="4149080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aseline="30000" dirty="0" smtClean="0"/>
              <a:t>*</a:t>
            </a:r>
            <a:r>
              <a:rPr lang="pl-PL" sz="2000" dirty="0" smtClean="0"/>
              <a:t> – skala 9-stopniowa:</a:t>
            </a:r>
          </a:p>
          <a:p>
            <a:r>
              <a:rPr lang="pl-PL" sz="2000" dirty="0" smtClean="0"/>
              <a:t>9 – odporność najwyższa; </a:t>
            </a:r>
          </a:p>
          <a:p>
            <a:r>
              <a:rPr lang="pl-PL" sz="2000" dirty="0" smtClean="0"/>
              <a:t>1 – odporność najniższa</a:t>
            </a:r>
            <a:endParaRPr lang="pl-PL" sz="20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115616" y="977240"/>
            <a:ext cx="763284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pl-PL" sz="3200" dirty="0" smtClean="0"/>
              <a:t> sadzeniaki wolne od wirusów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pl-PL" sz="3200" dirty="0" smtClean="0"/>
              <a:t> obsada z roślin porażonych PVY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pl-PL" sz="3200" dirty="0" smtClean="0"/>
              <a:t> trzy bulwy spod krzaka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pl-PL" sz="3200" dirty="0" smtClean="0"/>
              <a:t> badanie bulw, kiełków i potomnych roślin 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691680" y="188640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Lata 2012-2014</a:t>
            </a:r>
            <a:endParaRPr lang="pl-P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Średnie porażenie PVY z trzylecia  </a:t>
            </a:r>
            <a:endParaRPr lang="pl-PL" dirty="0"/>
          </a:p>
        </p:txBody>
      </p:sp>
      <p:pic>
        <p:nvPicPr>
          <p:cNvPr id="8" name="Symbol zastępczy zawartości 7" descr="2012-2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766" y="1675278"/>
            <a:ext cx="4271234" cy="3697938"/>
          </a:xfrm>
        </p:spPr>
      </p:pic>
      <p:pic>
        <p:nvPicPr>
          <p:cNvPr id="9" name="Obraz 8" descr="PorażeniewzglOczkowe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675278"/>
            <a:ext cx="4260992" cy="3697938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271402" y="158873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/>
              <a:t>A</a:t>
            </a:r>
            <a:endParaRPr lang="pl-PL" sz="2000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4675112" y="1587570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/>
              <a:t>B</a:t>
            </a:r>
            <a:endParaRPr lang="pl-P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2628479"/>
              </p:ext>
            </p:extLst>
          </p:nvPr>
        </p:nvGraphicFramePr>
        <p:xfrm>
          <a:off x="899594" y="1772816"/>
          <a:ext cx="6840759" cy="3291840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1296142"/>
                <a:gridCol w="1584176"/>
                <a:gridCol w="1584176"/>
                <a:gridCol w="720080"/>
                <a:gridCol w="783206"/>
                <a:gridCol w="872979"/>
              </a:tblGrid>
              <a:tr h="30879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 </a:t>
                      </a:r>
                      <a:r>
                        <a:rPr lang="pl-PL" sz="2400" dirty="0" smtClean="0">
                          <a:effectLst/>
                        </a:rPr>
                        <a:t>2015</a:t>
                      </a:r>
                      <a:endParaRPr lang="pl-PL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l-PL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PVY</a:t>
                      </a:r>
                      <a:endParaRPr lang="pl-PL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6330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</a:rPr>
                        <a:t>Odmiana</a:t>
                      </a:r>
                      <a:endParaRPr lang="pl-PL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1" dirty="0" smtClean="0">
                          <a:effectLst/>
                          <a:latin typeface="Times New Roman"/>
                          <a:ea typeface="Times New Roman"/>
                        </a:rPr>
                        <a:t>Liczba roślin</a:t>
                      </a:r>
                      <a:endParaRPr lang="pl-PL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1" dirty="0" smtClean="0">
                          <a:effectLst/>
                        </a:rPr>
                        <a:t>Odporność</a:t>
                      </a:r>
                      <a:r>
                        <a:rPr lang="pl-PL" sz="2400" b="1" baseline="30000" dirty="0" smtClean="0">
                          <a:effectLst/>
                        </a:rPr>
                        <a:t>*</a:t>
                      </a:r>
                      <a:endParaRPr lang="pl-PL" sz="2400" b="1" baseline="30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1" dirty="0">
                          <a:effectLst/>
                        </a:rPr>
                        <a:t>B</a:t>
                      </a:r>
                      <a:endParaRPr lang="pl-PL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1" dirty="0" smtClean="0">
                          <a:effectLst/>
                        </a:rPr>
                        <a:t>K</a:t>
                      </a:r>
                      <a:endParaRPr lang="pl-PL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1" dirty="0" smtClean="0">
                          <a:effectLst/>
                        </a:rPr>
                        <a:t>O</a:t>
                      </a:r>
                      <a:endParaRPr lang="pl-PL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87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Quincy</a:t>
                      </a:r>
                      <a:endParaRPr lang="pl-PL" sz="2400" b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3-4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  <a:tr h="3087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Krasa</a:t>
                      </a:r>
                      <a:endParaRPr lang="pl-PL" sz="2400" b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  <a:tr h="3087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Fresco</a:t>
                      </a:r>
                      <a:endParaRPr lang="pl-PL" sz="2400" b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  <a:tr h="3087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Irys</a:t>
                      </a:r>
                      <a:endParaRPr lang="pl-PL" sz="2400" b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pl-PL" sz="2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5-6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  <a:tr h="3087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Zeus</a:t>
                      </a:r>
                      <a:endParaRPr lang="pl-PL" sz="2400" b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pl-PL" sz="2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7-8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  <a:tr h="3087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Finezja</a:t>
                      </a:r>
                      <a:endParaRPr lang="pl-PL" sz="2400" b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pl-PL" sz="2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2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275" marR="44450" marT="0" marB="0" anchor="ctr"/>
                </a:tc>
              </a:tr>
            </a:tbl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179512" y="404664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/>
              <a:t>Doświadczenie polowe wykonane w IHAR-PIB, </a:t>
            </a:r>
            <a:r>
              <a:rPr lang="pl-PL" sz="3200" b="1" dirty="0" err="1" smtClean="0"/>
              <a:t>ZNiOZ</a:t>
            </a:r>
            <a:r>
              <a:rPr lang="pl-PL" sz="3200" b="1" dirty="0" smtClean="0"/>
              <a:t> Bonin w roku 2015</a:t>
            </a:r>
            <a:endParaRPr lang="pl-PL" sz="3200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51520" y="5661248"/>
            <a:ext cx="8748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B – bulwy; 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– kiełki z oczek; 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– liście roślin z 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oczek (próba oczkowa)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971600" y="5219908"/>
            <a:ext cx="6841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aseline="30000" dirty="0" smtClean="0"/>
              <a:t>*</a:t>
            </a:r>
            <a:r>
              <a:rPr lang="pl-PL" dirty="0" smtClean="0"/>
              <a:t>- skala 9-stopniowa: 9 – odporność najwyższa; 1 – odporność najniższa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74038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b="1" dirty="0" smtClean="0"/>
              <a:t>Zależność stopnia porażenia odmian ziemniaka PVY od poziomu odporności odmian</a:t>
            </a:r>
            <a:endParaRPr lang="pl-PL" sz="3200" b="1" dirty="0"/>
          </a:p>
        </p:txBody>
      </p:sp>
      <p:sp>
        <p:nvSpPr>
          <p:cNvPr id="5" name="Prostokąt 4"/>
          <p:cNvSpPr/>
          <p:nvPr/>
        </p:nvSpPr>
        <p:spPr>
          <a:xfrm>
            <a:off x="251520" y="5229200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/>
              <a:t>Na osi X, pod nazwami odmian podano ich odporności na dany wirus. Procent porażenia określano ze stosunku liczby roślin porażonych do całkowitej liczby badanych roślin</a:t>
            </a:r>
            <a:endParaRPr lang="pl-PL" sz="2000" dirty="0"/>
          </a:p>
        </p:txBody>
      </p:sp>
      <p:pic>
        <p:nvPicPr>
          <p:cNvPr id="7" name="Obraz 6" descr="PVYOdmia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602511"/>
            <a:ext cx="4571742" cy="3410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672</Words>
  <Application>Microsoft Office PowerPoint</Application>
  <PresentationFormat>Pokaz na ekranie (4:3)</PresentationFormat>
  <Paragraphs>210</Paragraphs>
  <Slides>17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Motyw pakietu Office</vt:lpstr>
      <vt:lpstr>Wykrywanie wirusa Y ziemniaka w bulwach i kiełkach</vt:lpstr>
      <vt:lpstr>Slajd 2</vt:lpstr>
      <vt:lpstr>Slajd 3</vt:lpstr>
      <vt:lpstr>Próba oczkowa</vt:lpstr>
      <vt:lpstr>Ocena wpływu odporności odmian ziemniaka na skuteczność wykrywania PVY w bulwach i kiełkach</vt:lpstr>
      <vt:lpstr>Slajd 6</vt:lpstr>
      <vt:lpstr>Średnie porażenie PVY z trzylecia  </vt:lpstr>
      <vt:lpstr>Slajd 8</vt:lpstr>
      <vt:lpstr>Zależność stopnia porażenia odmian ziemniaka PVY od poziomu odporności odmian</vt:lpstr>
      <vt:lpstr>Wnioski</vt:lpstr>
      <vt:lpstr>Wykrywaniem wirusów w bulwach  i kiełkach ziemniaka</vt:lpstr>
      <vt:lpstr>Slajd 12</vt:lpstr>
      <vt:lpstr>Slajd 13</vt:lpstr>
      <vt:lpstr>Slajd 14</vt:lpstr>
      <vt:lpstr>Ocena przydatności testu RT-qPCR do wykrywania PVY w bulwach</vt:lpstr>
      <vt:lpstr>Wnioski</vt:lpstr>
      <vt:lpstr>Podziękowania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Krzysztof</dc:creator>
  <cp:lastModifiedBy>Krzysztof</cp:lastModifiedBy>
  <cp:revision>63</cp:revision>
  <dcterms:created xsi:type="dcterms:W3CDTF">2016-05-09T16:43:09Z</dcterms:created>
  <dcterms:modified xsi:type="dcterms:W3CDTF">2016-05-12T20:38:56Z</dcterms:modified>
</cp:coreProperties>
</file>