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06C4"/>
    <a:srgbClr val="1D00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342AD9D-CB4E-449D-BEF5-C054649BC09C}" type="datetimeFigureOut">
              <a:rPr lang="pl-PL" smtClean="0"/>
              <a:pPr/>
              <a:t>2016-05-05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D4A5C0-7DF5-4E82-B21C-3D923CE2588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829761"/>
          </a:xfrm>
        </p:spPr>
        <p:txBody>
          <a:bodyPr>
            <a:noAutofit/>
          </a:bodyPr>
          <a:lstStyle/>
          <a:p>
            <a:r>
              <a:rPr lang="pl-PL" sz="2800" dirty="0" smtClean="0"/>
              <a:t>Izotermiczna amplifikacja kwasów nukleinowych jako szybki test wykrywania wirusów ziemniaka na przykładzie wirusa PVY</a:t>
            </a:r>
            <a:endParaRPr lang="pl-PL" sz="28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83568" y="2492896"/>
            <a:ext cx="7772400" cy="1199704"/>
          </a:xfrm>
        </p:spPr>
        <p:txBody>
          <a:bodyPr>
            <a:noAutofit/>
          </a:bodyPr>
          <a:lstStyle/>
          <a:p>
            <a:r>
              <a:rPr lang="pl-PL" sz="1600" dirty="0" smtClean="0"/>
              <a:t>mgr inż. Joanna </a:t>
            </a:r>
            <a:r>
              <a:rPr lang="pl-PL" sz="1600" dirty="0" err="1" smtClean="0"/>
              <a:t>Chołuj</a:t>
            </a:r>
            <a:r>
              <a:rPr lang="pl-PL" sz="1600" dirty="0" smtClean="0"/>
              <a:t>, </a:t>
            </a:r>
          </a:p>
          <a:p>
            <a:r>
              <a:rPr lang="pl-PL" sz="1600" dirty="0" smtClean="0"/>
              <a:t>mgr inż. Bogumiła </a:t>
            </a:r>
            <a:r>
              <a:rPr lang="pl-PL" sz="1600" dirty="0" err="1" smtClean="0"/>
              <a:t>Zacharzewska</a:t>
            </a:r>
            <a:r>
              <a:rPr lang="pl-PL" sz="1600" dirty="0" smtClean="0"/>
              <a:t>, </a:t>
            </a:r>
          </a:p>
          <a:p>
            <a:r>
              <a:rPr lang="pl-PL" sz="1600" dirty="0" smtClean="0"/>
              <a:t>dr Krzysztof Treder</a:t>
            </a:r>
          </a:p>
          <a:p>
            <a:endParaRPr lang="pl-PL" sz="1600" dirty="0" smtClean="0"/>
          </a:p>
          <a:p>
            <a:r>
              <a:rPr lang="pl-PL" altLang="pl-PL" sz="1600" b="1" dirty="0" err="1" smtClean="0"/>
              <a:t>IHAR-PIB</a:t>
            </a:r>
            <a:r>
              <a:rPr lang="pl-PL" altLang="pl-PL" sz="1600" b="1" dirty="0" smtClean="0"/>
              <a:t>, </a:t>
            </a:r>
            <a:r>
              <a:rPr lang="pl-PL" altLang="pl-PL" sz="1600" b="1" dirty="0" err="1" smtClean="0"/>
              <a:t>ZNiOZ</a:t>
            </a:r>
            <a:r>
              <a:rPr lang="pl-PL" altLang="pl-PL" sz="1600" b="1" dirty="0" smtClean="0"/>
              <a:t> w Boninie</a:t>
            </a:r>
          </a:p>
          <a:p>
            <a:r>
              <a:rPr lang="pl-PL" altLang="pl-PL" sz="1600" b="1" dirty="0" smtClean="0"/>
              <a:t>Dźwirzyno 2016</a:t>
            </a:r>
          </a:p>
        </p:txBody>
      </p:sp>
      <p:pic>
        <p:nvPicPr>
          <p:cNvPr id="4" name="Picture 2" descr="http://www.ihar.edu.pl/grafika/ihar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21717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Metoda kolorymetryczna</a:t>
            </a:r>
            <a:endParaRPr lang="pl-PL" dirty="0"/>
          </a:p>
        </p:txBody>
      </p:sp>
      <p:grpSp>
        <p:nvGrpSpPr>
          <p:cNvPr id="27" name="Grupa 26"/>
          <p:cNvGrpSpPr/>
          <p:nvPr/>
        </p:nvGrpSpPr>
        <p:grpSpPr>
          <a:xfrm>
            <a:off x="575048" y="2420888"/>
            <a:ext cx="8568952" cy="1800200"/>
            <a:chOff x="467544" y="2132856"/>
            <a:chExt cx="8568952" cy="1800200"/>
          </a:xfrm>
        </p:grpSpPr>
        <p:sp>
          <p:nvSpPr>
            <p:cNvPr id="4" name="Prostokąt 3"/>
            <p:cNvSpPr/>
            <p:nvPr/>
          </p:nvSpPr>
          <p:spPr>
            <a:xfrm>
              <a:off x="683568" y="3068960"/>
              <a:ext cx="864096" cy="864096"/>
            </a:xfrm>
            <a:prstGeom prst="rect">
              <a:avLst/>
            </a:prstGeom>
            <a:solidFill>
              <a:srgbClr val="8906C4">
                <a:alpha val="28000"/>
              </a:srgbClr>
            </a:solidFill>
            <a:ln>
              <a:solidFill>
                <a:srgbClr val="8906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" name="Prostokąt 7"/>
            <p:cNvSpPr/>
            <p:nvPr/>
          </p:nvSpPr>
          <p:spPr>
            <a:xfrm>
              <a:off x="5436096" y="3068960"/>
              <a:ext cx="864096" cy="864096"/>
            </a:xfrm>
            <a:prstGeom prst="rect">
              <a:avLst/>
            </a:prstGeom>
            <a:solidFill>
              <a:srgbClr val="00B0F0">
                <a:alpha val="49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Strzałka w prawo 8"/>
            <p:cNvSpPr/>
            <p:nvPr/>
          </p:nvSpPr>
          <p:spPr>
            <a:xfrm>
              <a:off x="2123728" y="3284984"/>
              <a:ext cx="2880320" cy="360040"/>
            </a:xfrm>
            <a:prstGeom prst="rightArrow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467544" y="2564904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HNB + Mg</a:t>
              </a:r>
              <a:endParaRPr lang="pl-PL" dirty="0"/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1547664" y="2492896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200" dirty="0" smtClean="0"/>
                <a:t>2+</a:t>
              </a:r>
              <a:endParaRPr lang="pl-PL" sz="1200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5364088" y="256490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HNB</a:t>
              </a:r>
              <a:endParaRPr lang="pl-PL" dirty="0"/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2627784" y="2852936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Reakcja LAMP</a:t>
              </a:r>
              <a:endParaRPr lang="pl-PL" dirty="0"/>
            </a:p>
          </p:txBody>
        </p:sp>
        <p:grpSp>
          <p:nvGrpSpPr>
            <p:cNvPr id="26" name="Grupa 25"/>
            <p:cNvGrpSpPr/>
            <p:nvPr/>
          </p:nvGrpSpPr>
          <p:grpSpPr>
            <a:xfrm>
              <a:off x="6228184" y="2132856"/>
              <a:ext cx="2808312" cy="648072"/>
              <a:chOff x="6084168" y="2276872"/>
              <a:chExt cx="2808312" cy="648072"/>
            </a:xfrm>
          </p:grpSpPr>
          <p:sp>
            <p:nvSpPr>
              <p:cNvPr id="11" name="pole tekstowe 10"/>
              <p:cNvSpPr txBox="1"/>
              <p:nvPr/>
            </p:nvSpPr>
            <p:spPr>
              <a:xfrm>
                <a:off x="6660232" y="2276872"/>
                <a:ext cx="12241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 smtClean="0"/>
                  <a:t>2+</a:t>
                </a:r>
                <a:endParaRPr lang="pl-PL" sz="1200" dirty="0"/>
              </a:p>
            </p:txBody>
          </p:sp>
          <p:sp>
            <p:nvSpPr>
              <p:cNvPr id="12" name="pole tekstowe 11"/>
              <p:cNvSpPr txBox="1"/>
              <p:nvPr/>
            </p:nvSpPr>
            <p:spPr>
              <a:xfrm>
                <a:off x="6300192" y="2348880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Mg</a:t>
                </a:r>
                <a:endParaRPr lang="pl-PL" dirty="0"/>
              </a:p>
            </p:txBody>
          </p:sp>
          <p:sp>
            <p:nvSpPr>
              <p:cNvPr id="21" name="pole tekstowe 20"/>
              <p:cNvSpPr txBox="1"/>
              <p:nvPr/>
            </p:nvSpPr>
            <p:spPr>
              <a:xfrm>
                <a:off x="6948264" y="2348880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+ </a:t>
                </a:r>
                <a:r>
                  <a:rPr lang="pl-PL" dirty="0" err="1" smtClean="0"/>
                  <a:t>pirofosforan</a:t>
                </a:r>
                <a:endParaRPr lang="pl-PL" dirty="0"/>
              </a:p>
            </p:txBody>
          </p:sp>
          <p:cxnSp>
            <p:nvCxnSpPr>
              <p:cNvPr id="25" name="Kształt 24"/>
              <p:cNvCxnSpPr>
                <a:endCxn id="12" idx="2"/>
              </p:cNvCxnSpPr>
              <p:nvPr/>
            </p:nvCxnSpPr>
            <p:spPr>
              <a:xfrm flipV="1">
                <a:off x="6084168" y="2718212"/>
                <a:ext cx="684076" cy="206732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Metoda kolorymetryczna</a:t>
            </a:r>
            <a:endParaRPr lang="pl-PL" dirty="0"/>
          </a:p>
        </p:txBody>
      </p:sp>
      <p:grpSp>
        <p:nvGrpSpPr>
          <p:cNvPr id="8" name="Grupa 7"/>
          <p:cNvGrpSpPr/>
          <p:nvPr/>
        </p:nvGrpSpPr>
        <p:grpSpPr>
          <a:xfrm>
            <a:off x="1475656" y="1412776"/>
            <a:ext cx="6048672" cy="4406875"/>
            <a:chOff x="1475656" y="1268760"/>
            <a:chExt cx="6048672" cy="4406875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>
              <p:ph idx="1"/>
            </p:nvPr>
          </p:nvGraphicFramePr>
          <p:xfrm>
            <a:off x="1979712" y="3068960"/>
            <a:ext cx="5113338" cy="2606675"/>
          </p:xfrm>
          <a:graphic>
            <a:graphicData uri="http://schemas.openxmlformats.org/presentationml/2006/ole">
              <p:oleObj spid="_x0000_s1026" name="Prism 6" r:id="rId3" imgW="5113567" imgH="2607155" progId="Prism6.Document">
                <p:embed/>
              </p:oleObj>
            </a:graphicData>
          </a:graphic>
        </p:graphicFrame>
        <p:pic>
          <p:nvPicPr>
            <p:cNvPr id="5" name="Symbol zastępczy zawartości 3" descr="HNB I powt.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35696" y="1916832"/>
              <a:ext cx="5239388" cy="1085844"/>
            </a:xfrm>
            <a:prstGeom prst="rect">
              <a:avLst/>
            </a:prstGeom>
          </p:spPr>
        </p:pic>
        <p:sp>
          <p:nvSpPr>
            <p:cNvPr id="6" name="pole tekstowe 5"/>
            <p:cNvSpPr txBox="1"/>
            <p:nvPr/>
          </p:nvSpPr>
          <p:spPr>
            <a:xfrm flipH="1">
              <a:off x="1475656" y="1700808"/>
              <a:ext cx="60029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200" dirty="0" smtClean="0"/>
                <a:t>                    10        1        0,1     0,01  0,001  0,0001   KN     ślepa</a:t>
              </a:r>
              <a:endParaRPr lang="pl-PL" sz="1200" dirty="0"/>
            </a:p>
          </p:txBody>
        </p:sp>
        <p:sp>
          <p:nvSpPr>
            <p:cNvPr id="7" name="pole tekstowe 6"/>
            <p:cNvSpPr txBox="1"/>
            <p:nvPr/>
          </p:nvSpPr>
          <p:spPr>
            <a:xfrm>
              <a:off x="2123728" y="1268760"/>
              <a:ext cx="540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          Koncentracja RNA w </a:t>
              </a:r>
              <a:r>
                <a:rPr lang="pl-PL" dirty="0" err="1" smtClean="0"/>
                <a:t>pg</a:t>
              </a:r>
              <a:r>
                <a:rPr lang="pl-PL" dirty="0" smtClean="0"/>
                <a:t>/ul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 descr="HNB duże obj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996952"/>
            <a:ext cx="7128792" cy="205758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pl-PL" dirty="0" smtClean="0"/>
              <a:t>Metoda kolorymetryczna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699792" y="213285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Koncentracja RNA w </a:t>
            </a:r>
            <a:r>
              <a:rPr lang="pl-PL" sz="2400" dirty="0" err="1" smtClean="0"/>
              <a:t>pg</a:t>
            </a:r>
            <a:r>
              <a:rPr lang="pl-PL" sz="2400" dirty="0" smtClean="0"/>
              <a:t>/ul</a:t>
            </a:r>
            <a:endParaRPr lang="pl-PL" sz="24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835696" y="270892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1000    100    10       1       0,1    0,01    KN    ślepa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pl-PL" dirty="0" smtClean="0"/>
              <a:t>Czułość metody LAMP z pomiarem fluorescencji jest taka sama jak metody LAMP </a:t>
            </a:r>
            <a:r>
              <a:rPr lang="pl-PL" dirty="0" smtClean="0"/>
              <a:t>kolorymetrycznej</a:t>
            </a:r>
          </a:p>
          <a:p>
            <a:endParaRPr lang="pl-PL" dirty="0" smtClean="0"/>
          </a:p>
          <a:p>
            <a:r>
              <a:rPr lang="pl-PL" dirty="0" smtClean="0"/>
              <a:t>Test kolorymetryczny nie wymaga stosowania dodatkowego sprzętu (wynik obserwowany gołym okiem</a:t>
            </a:r>
            <a:r>
              <a:rPr lang="pl-PL" dirty="0" smtClean="0"/>
              <a:t>)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Konieczne są d</a:t>
            </a:r>
            <a:r>
              <a:rPr lang="pl-PL" dirty="0" smtClean="0"/>
              <a:t>alsze </a:t>
            </a:r>
            <a:r>
              <a:rPr lang="pl-PL" dirty="0" smtClean="0"/>
              <a:t>prace związane z wyeliminowaniem etapu izolacji RNA w celu przystosowania metody LAMP do badań polowych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Wnioski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339752" y="1772816"/>
            <a:ext cx="504056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100" b="1" dirty="0" smtClean="0">
                <a:solidFill>
                  <a:srgbClr val="676A55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Dziękuję za uwagę</a:t>
            </a:r>
            <a:endParaRPr lang="pl-PL" dirty="0"/>
          </a:p>
        </p:txBody>
      </p:sp>
      <p:pic>
        <p:nvPicPr>
          <p:cNvPr id="3" name="Picture 2" descr="http://www.ihar.edu.pl/grafika/ihar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56992"/>
            <a:ext cx="21717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Izotermiczna metoda amplifikacji DNA </a:t>
            </a:r>
          </a:p>
          <a:p>
            <a:r>
              <a:rPr lang="pl-PL" dirty="0" smtClean="0"/>
              <a:t>Wykorzystuje 6 par starterów: </a:t>
            </a:r>
          </a:p>
          <a:p>
            <a:pPr>
              <a:buNone/>
            </a:pPr>
            <a:r>
              <a:rPr lang="pl-PL" dirty="0" smtClean="0"/>
              <a:t>	wewnętrzne FIP BIP, </a:t>
            </a:r>
          </a:p>
          <a:p>
            <a:pPr>
              <a:buNone/>
            </a:pPr>
            <a:r>
              <a:rPr lang="pl-PL" dirty="0" smtClean="0"/>
              <a:t>	zewnętrzne F3 B3, </a:t>
            </a:r>
          </a:p>
          <a:p>
            <a:pPr>
              <a:buNone/>
            </a:pPr>
            <a:r>
              <a:rPr lang="pl-PL" dirty="0" smtClean="0"/>
              <a:t>	zapętlające </a:t>
            </a:r>
            <a:r>
              <a:rPr lang="pl-PL" dirty="0" err="1" smtClean="0"/>
              <a:t>LoopF</a:t>
            </a:r>
            <a:r>
              <a:rPr lang="pl-PL" dirty="0" smtClean="0"/>
              <a:t> </a:t>
            </a:r>
            <a:r>
              <a:rPr lang="pl-PL" dirty="0" err="1" smtClean="0"/>
              <a:t>LoopB</a:t>
            </a:r>
            <a:endParaRPr lang="pl-PL" dirty="0" smtClean="0"/>
          </a:p>
          <a:p>
            <a:r>
              <a:rPr lang="pl-PL" dirty="0" smtClean="0"/>
              <a:t>Stosowana polimeraza posiada aktywność zastępowania nici</a:t>
            </a:r>
          </a:p>
          <a:p>
            <a:r>
              <a:rPr lang="pl-PL" dirty="0" err="1" smtClean="0"/>
              <a:t>RT-LAMP</a:t>
            </a:r>
            <a:r>
              <a:rPr lang="pl-PL" dirty="0" smtClean="0"/>
              <a:t> - </a:t>
            </a:r>
            <a:r>
              <a:rPr lang="pl-PL" altLang="pl-PL" dirty="0" smtClean="0"/>
              <a:t>reakcja odwrotnej transkrypcji umożliwia stosowanie metody LAMP do detekcji RNA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200" dirty="0" smtClean="0"/>
              <a:t>LAMP – </a:t>
            </a:r>
            <a:r>
              <a:rPr lang="pl-PL" sz="3200" dirty="0" err="1" smtClean="0"/>
              <a:t>Loop-mediated</a:t>
            </a:r>
            <a:r>
              <a:rPr lang="pl-PL" sz="3200" dirty="0" smtClean="0"/>
              <a:t> </a:t>
            </a:r>
            <a:r>
              <a:rPr lang="pl-PL" sz="3200" dirty="0" err="1" smtClean="0"/>
              <a:t>isothermal</a:t>
            </a:r>
            <a:r>
              <a:rPr lang="pl-PL" sz="3200" dirty="0" smtClean="0"/>
              <a:t> </a:t>
            </a:r>
            <a:r>
              <a:rPr lang="pl-PL" sz="3200" dirty="0" err="1" smtClean="0"/>
              <a:t>amplification</a:t>
            </a:r>
            <a:r>
              <a:rPr lang="pl-PL" sz="3200" dirty="0" smtClean="0"/>
              <a:t> 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979712" y="620688"/>
            <a:ext cx="5412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676A55"/>
                </a:solidFill>
              </a:rPr>
              <a:t>Zasada działania reakcji LAMP</a:t>
            </a:r>
            <a:endParaRPr lang="pl-PL" sz="2800" dirty="0"/>
          </a:p>
        </p:txBody>
      </p:sp>
      <p:pic>
        <p:nvPicPr>
          <p:cNvPr id="3" name="Symbol zastępczy zawartości 3" descr="http://loopamp.eiken.co.jp/e/lamp/img/principle_0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38100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 descr="http://loopamp.eiken.co.jp/e/lamp/img/principle_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645024"/>
            <a:ext cx="38131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 descr="http://loopamp.eiken.co.jp/e/lamp/img/principle_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085184"/>
            <a:ext cx="3813175" cy="64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http://loopamp.eiken.co.jp/e/lamp/img/principle_0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484784"/>
            <a:ext cx="3813175" cy="5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http://loopamp.eiken.co.jp/e/lamp/img/principle_0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348880"/>
            <a:ext cx="3813175" cy="38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http://loopamp.eiken.co.jp/e/lamp/img/principle_0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3140968"/>
            <a:ext cx="3813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http://loopamp.eiken.co.jp/e/lamp/img/principle_0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4077072"/>
            <a:ext cx="3813175" cy="54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http://loopamp.eiken.co.jp/e/lamp/img/principle_08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0032" y="5085184"/>
            <a:ext cx="3813175" cy="64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/>
          <p:nvPr/>
        </p:nvSpPr>
        <p:spPr>
          <a:xfrm>
            <a:off x="3059832" y="5949280"/>
            <a:ext cx="32768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400" dirty="0" smtClean="0"/>
              <a:t>http://loopamp.eiken.co.jp/e/lamp</a:t>
            </a:r>
            <a:endParaRPr lang="pl-PL" altLang="pl-P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loopamp.eiken.co.jp/e/lamp/img/loop_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532859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rostokąt 2"/>
          <p:cNvSpPr/>
          <p:nvPr/>
        </p:nvSpPr>
        <p:spPr>
          <a:xfrm>
            <a:off x="2411760" y="6021288"/>
            <a:ext cx="4174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dirty="0" smtClean="0"/>
              <a:t>http://loopamp.eiken.co.jp/e/lamp</a:t>
            </a:r>
            <a:endParaRPr lang="pl-PL" alt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_DSC01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2330049" cy="176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l-PL" sz="2800" dirty="0" smtClean="0"/>
              <a:t>Izolacja RNA z wykorzystaniem cząstek magnetycznych</a:t>
            </a:r>
            <a:endParaRPr lang="pl-PL" sz="2800" dirty="0"/>
          </a:p>
        </p:txBody>
      </p:sp>
      <p:pic>
        <p:nvPicPr>
          <p:cNvPr id="7169" name="Picture 1" descr="C:\Users\Ja\Desktop\_DSC0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373" y="1522373"/>
            <a:ext cx="1601254" cy="1906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Ja\Desktop\_DSC0146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6300192" y="1523906"/>
            <a:ext cx="1728192" cy="1905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Ja\Desktop\_DSC0159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1043608" y="4437112"/>
            <a:ext cx="1402735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Ja\Desktop\_DSC0161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3767045" y="4437112"/>
            <a:ext cx="1465893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Users\Ja\Desktop\_DSC016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437112"/>
            <a:ext cx="1284445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Strzałka w prawo 33"/>
          <p:cNvSpPr/>
          <p:nvPr/>
        </p:nvSpPr>
        <p:spPr>
          <a:xfrm>
            <a:off x="3131840" y="220486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5" name="Strzałka w prawo 34"/>
          <p:cNvSpPr/>
          <p:nvPr/>
        </p:nvSpPr>
        <p:spPr>
          <a:xfrm>
            <a:off x="5868144" y="220486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Strzałka w prawo 35"/>
          <p:cNvSpPr/>
          <p:nvPr/>
        </p:nvSpPr>
        <p:spPr>
          <a:xfrm>
            <a:off x="2987824" y="530120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Strzałka w prawo 36"/>
          <p:cNvSpPr/>
          <p:nvPr/>
        </p:nvSpPr>
        <p:spPr>
          <a:xfrm>
            <a:off x="5796136" y="530120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9" name="Kształt 38"/>
          <p:cNvCxnSpPr/>
          <p:nvPr/>
        </p:nvCxnSpPr>
        <p:spPr>
          <a:xfrm rot="10800000" flipV="1">
            <a:off x="1763688" y="3429000"/>
            <a:ext cx="5419312" cy="4320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/>
          <p:cNvSpPr txBox="1"/>
          <p:nvPr/>
        </p:nvSpPr>
        <p:spPr>
          <a:xfrm>
            <a:off x="755576" y="11967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Materiał roślinny</a:t>
            </a:r>
            <a:endParaRPr lang="pl-PL" dirty="0"/>
          </a:p>
        </p:txBody>
      </p:sp>
      <p:sp>
        <p:nvSpPr>
          <p:cNvPr id="41" name="pole tekstowe 40"/>
          <p:cNvSpPr txBox="1"/>
          <p:nvPr/>
        </p:nvSpPr>
        <p:spPr>
          <a:xfrm>
            <a:off x="3635896" y="11967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Homogenizacja</a:t>
            </a:r>
            <a:endParaRPr lang="pl-PL" dirty="0"/>
          </a:p>
        </p:txBody>
      </p:sp>
      <p:sp>
        <p:nvSpPr>
          <p:cNvPr id="42" name="pole tekstowe 41"/>
          <p:cNvSpPr txBox="1"/>
          <p:nvPr/>
        </p:nvSpPr>
        <p:spPr>
          <a:xfrm>
            <a:off x="6228184" y="11967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Pobranie soku</a:t>
            </a:r>
            <a:endParaRPr lang="pl-PL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1043608" y="386104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Ekstrakcja RNA</a:t>
            </a:r>
            <a:endParaRPr lang="pl-PL" dirty="0"/>
          </a:p>
        </p:txBody>
      </p:sp>
      <p:sp>
        <p:nvSpPr>
          <p:cNvPr id="44" name="pole tekstowe 43"/>
          <p:cNvSpPr txBox="1"/>
          <p:nvPr/>
        </p:nvSpPr>
        <p:spPr>
          <a:xfrm>
            <a:off x="3347864" y="386104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Dodanie cząstek magnetycznych</a:t>
            </a:r>
            <a:endParaRPr lang="pl-PL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6156176" y="386104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Zawiesina cząstek i buforu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l-PL" sz="4000" dirty="0" smtClean="0"/>
              <a:t>Izolacja RNA</a:t>
            </a:r>
            <a:endParaRPr lang="pl-PL" sz="4000" dirty="0"/>
          </a:p>
        </p:txBody>
      </p:sp>
      <p:pic>
        <p:nvPicPr>
          <p:cNvPr id="6146" name="Picture 2" descr="C:\Users\Ja\Desktop\_DSC01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221088"/>
            <a:ext cx="1533502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Ja\Desktop\_DSC01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221088"/>
            <a:ext cx="1463801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C:\Users\Ja\Desktop\_DSC0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221088"/>
            <a:ext cx="1372728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C:\Users\Ja\Desktop\_DSC01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628800"/>
            <a:ext cx="2160632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7" descr="C:\Users\Ja\Desktop\_DSC01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628800"/>
            <a:ext cx="2872817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9" descr="C:\Users\Ja\Desktop\_DSC017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628800"/>
            <a:ext cx="1660951" cy="19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Strzałka w prawo 14"/>
          <p:cNvSpPr/>
          <p:nvPr/>
        </p:nvSpPr>
        <p:spPr>
          <a:xfrm>
            <a:off x="2771800" y="2456680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Strzałka w prawo 15"/>
          <p:cNvSpPr/>
          <p:nvPr/>
        </p:nvSpPr>
        <p:spPr>
          <a:xfrm>
            <a:off x="6228184" y="2456680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Strzałka w prawo 16"/>
          <p:cNvSpPr/>
          <p:nvPr/>
        </p:nvSpPr>
        <p:spPr>
          <a:xfrm>
            <a:off x="3059832" y="508518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trzałka w prawo 17"/>
          <p:cNvSpPr/>
          <p:nvPr/>
        </p:nvSpPr>
        <p:spPr>
          <a:xfrm>
            <a:off x="5940152" y="508518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7" name="Kształt 26"/>
          <p:cNvCxnSpPr/>
          <p:nvPr/>
        </p:nvCxnSpPr>
        <p:spPr>
          <a:xfrm rot="10800000" flipV="1">
            <a:off x="1763688" y="3501008"/>
            <a:ext cx="5419312" cy="4320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29"/>
          <p:cNvSpPr txBox="1"/>
          <p:nvPr/>
        </p:nvSpPr>
        <p:spPr>
          <a:xfrm>
            <a:off x="391785" y="83671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Umieszczenie w statywie magnetycznym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3419872" y="90872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Przyłączenie kulek do magnesu</a:t>
            </a:r>
            <a:endParaRPr lang="pl-PL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6588224" y="98072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Zebrane kulki magnetyczne</a:t>
            </a:r>
            <a:endParaRPr lang="pl-PL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899592" y="39330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Przepłukiwanie </a:t>
            </a:r>
            <a:endParaRPr lang="pl-PL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3923928" y="39330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Suszenie</a:t>
            </a:r>
            <a:endParaRPr lang="pl-PL" dirty="0"/>
          </a:p>
        </p:txBody>
      </p:sp>
      <p:sp>
        <p:nvSpPr>
          <p:cNvPr id="35" name="pole tekstowe 34"/>
          <p:cNvSpPr txBox="1"/>
          <p:nvPr/>
        </p:nvSpPr>
        <p:spPr>
          <a:xfrm>
            <a:off x="6588224" y="39330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Preparat RNA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400" dirty="0" smtClean="0"/>
              <a:t>Porównanie opracowanych starterów (Y4, Y5) </a:t>
            </a:r>
            <a:br>
              <a:rPr lang="pl-PL" sz="2400" dirty="0" smtClean="0"/>
            </a:br>
            <a:r>
              <a:rPr lang="pl-PL" sz="2400" dirty="0" smtClean="0"/>
              <a:t>ze starterami literaturowymi</a:t>
            </a:r>
            <a:endParaRPr lang="pl-PL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131024" cy="311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467544" y="479715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altLang="pl-PL" b="1" dirty="0" smtClean="0"/>
              <a:t>Nie X.</a:t>
            </a:r>
            <a:r>
              <a:rPr lang="pl-PL" altLang="pl-PL" dirty="0" smtClean="0"/>
              <a:t> 2005. </a:t>
            </a:r>
            <a:r>
              <a:rPr lang="pl-PL" altLang="pl-PL" dirty="0" err="1" smtClean="0"/>
              <a:t>Phytopathology</a:t>
            </a:r>
            <a:r>
              <a:rPr lang="pl-PL" altLang="pl-PL" dirty="0" smtClean="0"/>
              <a:t>,   </a:t>
            </a:r>
          </a:p>
          <a:p>
            <a:pPr algn="just"/>
            <a:r>
              <a:rPr lang="pl-PL" altLang="pl-PL" b="1" dirty="0" err="1" smtClean="0"/>
              <a:t>Almasi</a:t>
            </a:r>
            <a:r>
              <a:rPr lang="pl-PL" altLang="pl-PL" b="1" dirty="0" smtClean="0"/>
              <a:t> M.A., </a:t>
            </a:r>
            <a:r>
              <a:rPr lang="pl-PL" altLang="pl-PL" b="1" dirty="0" err="1" smtClean="0"/>
              <a:t>Moradi</a:t>
            </a:r>
            <a:r>
              <a:rPr lang="pl-PL" altLang="pl-PL" b="1" dirty="0" smtClean="0"/>
              <a:t> A., </a:t>
            </a:r>
            <a:r>
              <a:rPr lang="pl-PL" altLang="pl-PL" b="1" dirty="0" err="1" smtClean="0"/>
              <a:t>Nasiri</a:t>
            </a:r>
            <a:r>
              <a:rPr lang="pl-PL" altLang="pl-PL" b="1" dirty="0" smtClean="0"/>
              <a:t> J., Karami S., </a:t>
            </a:r>
            <a:r>
              <a:rPr lang="pl-PL" altLang="pl-PL" b="1" dirty="0" err="1" smtClean="0"/>
              <a:t>Nasiri</a:t>
            </a:r>
            <a:r>
              <a:rPr lang="pl-PL" altLang="pl-PL" b="1" dirty="0" smtClean="0"/>
              <a:t> M.</a:t>
            </a:r>
            <a:r>
              <a:rPr lang="pl-PL" altLang="pl-PL" dirty="0" smtClean="0"/>
              <a:t> 2012. </a:t>
            </a:r>
            <a:r>
              <a:rPr lang="pl-PL" altLang="pl-PL" dirty="0" err="1" smtClean="0"/>
              <a:t>Journal</a:t>
            </a:r>
            <a:r>
              <a:rPr lang="pl-PL" altLang="pl-PL" dirty="0" smtClean="0"/>
              <a:t> of </a:t>
            </a:r>
            <a:r>
              <a:rPr lang="pl-PL" altLang="pl-PL" dirty="0" err="1" smtClean="0"/>
              <a:t>Phytopathology</a:t>
            </a:r>
            <a:endParaRPr lang="pl-PL" altLang="pl-PL" dirty="0" smtClean="0"/>
          </a:p>
          <a:p>
            <a:pPr algn="just"/>
            <a:r>
              <a:rPr lang="pl-PL" altLang="pl-PL" b="1" dirty="0" smtClean="0"/>
              <a:t>Przewodowska A., </a:t>
            </a:r>
            <a:r>
              <a:rPr lang="pl-PL" altLang="pl-PL" b="1" dirty="0" err="1" smtClean="0"/>
              <a:t>Zacharzewska</a:t>
            </a:r>
            <a:r>
              <a:rPr lang="pl-PL" altLang="pl-PL" b="1" dirty="0" smtClean="0"/>
              <a:t> B., </a:t>
            </a:r>
            <a:r>
              <a:rPr lang="pl-PL" altLang="pl-PL" b="1" dirty="0" err="1" smtClean="0"/>
              <a:t>Chołuj</a:t>
            </a:r>
            <a:r>
              <a:rPr lang="pl-PL" altLang="pl-PL" b="1" dirty="0" smtClean="0"/>
              <a:t> J., Treder K. </a:t>
            </a:r>
            <a:r>
              <a:rPr lang="pl-PL" altLang="pl-PL" dirty="0" smtClean="0"/>
              <a:t>2015 American </a:t>
            </a:r>
            <a:r>
              <a:rPr lang="pl-PL" altLang="pl-PL" dirty="0" err="1" smtClean="0"/>
              <a:t>Journal</a:t>
            </a:r>
            <a:r>
              <a:rPr lang="pl-PL" altLang="pl-PL" dirty="0" smtClean="0"/>
              <a:t> of </a:t>
            </a:r>
            <a:r>
              <a:rPr lang="pl-PL" altLang="pl-PL" dirty="0" err="1" smtClean="0"/>
              <a:t>Potato</a:t>
            </a:r>
            <a:r>
              <a:rPr lang="pl-PL" altLang="pl-PL" dirty="0" smtClean="0"/>
              <a:t> </a:t>
            </a:r>
            <a:r>
              <a:rPr lang="pl-PL" altLang="pl-PL" dirty="0" err="1" smtClean="0"/>
              <a:t>Research</a:t>
            </a:r>
            <a:endParaRPr lang="pl-PL" altLang="pl-PL" dirty="0" smtClean="0"/>
          </a:p>
          <a:p>
            <a:r>
              <a:rPr lang="pl-PL" altLang="pl-PL" dirty="0" smtClean="0"/>
              <a:t>    </a:t>
            </a:r>
            <a:endParaRPr lang="pl-PL" alt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4525963"/>
          </a:xfrm>
        </p:spPr>
        <p:txBody>
          <a:bodyPr/>
          <a:lstStyle/>
          <a:p>
            <a:r>
              <a:rPr lang="pl-PL" dirty="0" smtClean="0"/>
              <a:t>Pomiar fluorescencji w czasie rzeczywistym</a:t>
            </a:r>
          </a:p>
          <a:p>
            <a:r>
              <a:rPr lang="pl-PL" dirty="0" smtClean="0"/>
              <a:t>Metoda kolorymetryczna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Detekcja i wizualizacja produktów LAMP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800" dirty="0" smtClean="0"/>
              <a:t>Pomiar fluorescencji w czasie rzeczywistym</a:t>
            </a:r>
            <a:endParaRPr lang="pl-PL" sz="28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ph idx="1"/>
          </p:nvPr>
        </p:nvGraphicFramePr>
        <p:xfrm>
          <a:off x="1475656" y="2132856"/>
          <a:ext cx="6309964" cy="3274640"/>
        </p:xfrm>
        <a:graphic>
          <a:graphicData uri="http://schemas.openxmlformats.org/presentationml/2006/ole">
            <p:oleObj spid="_x0000_s3075" name="Prism 6" r:id="rId3" imgW="5022093" imgH="2607155" progId="Prism6.Document">
              <p:embed/>
            </p:oleObj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2627784" y="177281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Koncentracja RNA w </a:t>
            </a:r>
            <a:r>
              <a:rPr lang="pl-PL" dirty="0" err="1" smtClean="0"/>
              <a:t>pg</a:t>
            </a:r>
            <a:r>
              <a:rPr lang="pl-PL" dirty="0" smtClean="0"/>
              <a:t>/ul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Odlewnia metali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382</TotalTime>
  <Words>265</Words>
  <Application>Microsoft Office PowerPoint</Application>
  <PresentationFormat>Pokaz na ekranie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6" baseType="lpstr">
      <vt:lpstr>Hol</vt:lpstr>
      <vt:lpstr>Prism 6</vt:lpstr>
      <vt:lpstr>Izotermiczna amplifikacja kwasów nukleinowych jako szybki test wykrywania wirusów ziemniaka na przykładzie wirusa PVY</vt:lpstr>
      <vt:lpstr>LAMP – Loop-mediated isothermal amplification </vt:lpstr>
      <vt:lpstr>Slajd 3</vt:lpstr>
      <vt:lpstr>Slajd 4</vt:lpstr>
      <vt:lpstr>Izolacja RNA z wykorzystaniem cząstek magnetycznych</vt:lpstr>
      <vt:lpstr>Izolacja RNA</vt:lpstr>
      <vt:lpstr>Porównanie opracowanych starterów (Y4, Y5)  ze starterami literaturowymi</vt:lpstr>
      <vt:lpstr>Detekcja i wizualizacja produktów LAMP</vt:lpstr>
      <vt:lpstr>Pomiar fluorescencji w czasie rzeczywistym</vt:lpstr>
      <vt:lpstr>Metoda kolorymetryczna</vt:lpstr>
      <vt:lpstr>Metoda kolorymetryczna</vt:lpstr>
      <vt:lpstr>Metoda kolorymetryczna</vt:lpstr>
      <vt:lpstr>Wnioski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Izotermiczna amplifikacja kwasów nukleinowych jako szybki test wykrywania wirusów ziemniaka na przykładzie wirusa PVY</dc:title>
  <dc:creator>Ja</dc:creator>
  <cp:lastModifiedBy>Ja</cp:lastModifiedBy>
  <cp:revision>50</cp:revision>
  <dcterms:created xsi:type="dcterms:W3CDTF">2016-04-29T12:33:55Z</dcterms:created>
  <dcterms:modified xsi:type="dcterms:W3CDTF">2016-05-05T11:59:33Z</dcterms:modified>
</cp:coreProperties>
</file>